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y="6858000" cx="12192000"/>
  <p:notesSz cx="6858000" cy="9144000"/>
  <p:embeddedFontLst>
    <p:embeddedFont>
      <p:font typeface="Roboto"/>
      <p:regular r:id="rId72"/>
      <p:bold r:id="rId73"/>
      <p:italic r:id="rId74"/>
      <p:boldItalic r:id="rId75"/>
    </p:embeddedFont>
    <p:embeddedFont>
      <p:font typeface="Roboto Mono"/>
      <p:regular r:id="rId76"/>
      <p:bold r:id="rId77"/>
      <p:italic r:id="rId78"/>
      <p:boldItalic r:id="rId79"/>
    </p:embeddedFont>
    <p:embeddedFont>
      <p:font typeface="Gill Sans"/>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2" roundtripDataSignature="AMtx7miB5cSxZKiVYnB4uFCuqiIlw+XZ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GillSans-regular.fntdata"/><Relationship Id="rId82" Type="http://customschemas.google.com/relationships/presentationmetadata" Target="metadata"/><Relationship Id="rId81"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7.xml"/><Relationship Id="rId75" Type="http://schemas.openxmlformats.org/officeDocument/2006/relationships/font" Target="fonts/Roboto-boldItalic.fntdata"/><Relationship Id="rId30" Type="http://schemas.openxmlformats.org/officeDocument/2006/relationships/slide" Target="slides/slide26.xml"/><Relationship Id="rId74" Type="http://schemas.openxmlformats.org/officeDocument/2006/relationships/font" Target="fonts/Roboto-italic.fntdata"/><Relationship Id="rId33" Type="http://schemas.openxmlformats.org/officeDocument/2006/relationships/slide" Target="slides/slide29.xml"/><Relationship Id="rId77" Type="http://schemas.openxmlformats.org/officeDocument/2006/relationships/font" Target="fonts/RobotoMono-bold.fntdata"/><Relationship Id="rId32" Type="http://schemas.openxmlformats.org/officeDocument/2006/relationships/slide" Target="slides/slide28.xml"/><Relationship Id="rId76" Type="http://schemas.openxmlformats.org/officeDocument/2006/relationships/font" Target="fonts/RobotoMono-regular.fntdata"/><Relationship Id="rId35" Type="http://schemas.openxmlformats.org/officeDocument/2006/relationships/slide" Target="slides/slide31.xml"/><Relationship Id="rId79" Type="http://schemas.openxmlformats.org/officeDocument/2006/relationships/font" Target="fonts/RobotoMono-boldItalic.fntdata"/><Relationship Id="rId34" Type="http://schemas.openxmlformats.org/officeDocument/2006/relationships/slide" Target="slides/slide30.xml"/><Relationship Id="rId78" Type="http://schemas.openxmlformats.org/officeDocument/2006/relationships/font" Target="fonts/RobotoMono-italic.fntdata"/><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d91d80004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d91d80004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Therefore, the authors of the paper proposed JANUS, which is a method of speculative graph generation and execution. In common cases, it includes three steps: runtime profiling, symbolic graph generation, and graph execution. </a:t>
            </a:r>
            <a:endParaRPr/>
          </a:p>
          <a:p>
            <a:pPr indent="0" lvl="0" marL="0" rtl="0" algn="l">
              <a:spcBef>
                <a:spcPts val="0"/>
              </a:spcBef>
              <a:spcAft>
                <a:spcPts val="0"/>
              </a:spcAft>
              <a:buNone/>
            </a:pPr>
            <a:r>
              <a:rPr lang="en-US"/>
              <a:t>Once</a:t>
            </a:r>
            <a:r>
              <a:rPr lang="en-US"/>
              <a:t> JANUS receives a DL program, the program is first executed imperatively, while the Profiler gathers abstract runtime information required for making reasonable assumptions. After a sufficient amount of information has been collected, the Speculative Graph Generator tries to convert the program into a symbolic dataflow graph with the assumptions based on the runtime information. Finally, the Speculative Graph Executor executes the symbolic graph</a:t>
            </a:r>
            <a:endParaRPr/>
          </a:p>
        </p:txBody>
      </p:sp>
      <p:sp>
        <p:nvSpPr>
          <p:cNvPr id="174" name="Google Shape;174;g7d91d80004_0_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d91d80004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d91d80004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However, in some rare cases, JANUS may fail to handle the case. </a:t>
            </a:r>
            <a:endParaRPr/>
          </a:p>
          <a:p>
            <a:pPr indent="0" lvl="0" marL="0" rtl="0" algn="l">
              <a:spcBef>
                <a:spcPts val="0"/>
              </a:spcBef>
              <a:spcAft>
                <a:spcPts val="0"/>
              </a:spcAft>
              <a:buNone/>
            </a:pPr>
            <a:r>
              <a:rPr lang="en-US"/>
              <a:t>For example, when an assumption fails, speculative graph executor will raise an assertion, which makes JANUS adopt the fallback and eventually goes back to the imperative executor.</a:t>
            </a:r>
            <a:endParaRPr/>
          </a:p>
          <a:p>
            <a:pPr indent="0" lvl="0" marL="0" rtl="0" algn="l">
              <a:spcBef>
                <a:spcPts val="0"/>
              </a:spcBef>
              <a:spcAft>
                <a:spcPts val="0"/>
              </a:spcAft>
              <a:buNone/>
            </a:pPr>
            <a:r>
              <a:rPr lang="en-US"/>
              <a:t>Also for some imperative programs, such as coroutine, it’s impossible to generate a graph and thus can only be executed by imperative executor..</a:t>
            </a:r>
            <a:endParaRPr/>
          </a:p>
        </p:txBody>
      </p:sp>
      <p:sp>
        <p:nvSpPr>
          <p:cNvPr id="186" name="Google Shape;186;g7d91d80004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d91d8000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d91d80004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Let’s go back to common cases. If there is no errors reported, the basic graph conversion process goes like this. </a:t>
            </a:r>
            <a:endParaRPr/>
          </a:p>
          <a:p>
            <a:pPr indent="0" lvl="0" marL="0" rtl="0" algn="l">
              <a:spcBef>
                <a:spcPts val="0"/>
              </a:spcBef>
              <a:spcAft>
                <a:spcPts val="0"/>
              </a:spcAft>
              <a:buNone/>
            </a:pPr>
            <a:r>
              <a:rPr lang="en-US"/>
              <a:t>In this example, the imperative program shown in Figure (a) is a simple linear model. And after the conversion process, the final output is a symbolic graph shown in Figure (c). As we can see, the static features of the program are represented as nodes in the AST, which in turn are converted to vertices of the symbolic graph.</a:t>
            </a:r>
            <a:endParaRPr/>
          </a:p>
        </p:txBody>
      </p:sp>
      <p:sp>
        <p:nvSpPr>
          <p:cNvPr id="199" name="Google Shape;199;g7d91d80004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d91d80004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d91d80004_0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we mentioned before, JANUS deals with the challenges of capturing three kinds of dynamic semantics.</a:t>
            </a:r>
            <a:endParaRPr/>
          </a:p>
        </p:txBody>
      </p:sp>
      <p:sp>
        <p:nvSpPr>
          <p:cNvPr id="208" name="Google Shape;208;g7d91d80004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d91d80004_0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d91d80004_0_3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the if statement, can be obtained by combining switch and merge primitives. In TensorFlow, the SwitchOp and MergeOp serve the two functionalities. Second, the iterative statements of Python, while and for, are handled by using the switch and merge primitives together with loop context primitives that hold iteration frames. Finally, for function calls, a separate graph is generated for the callee function, and a function invocation operation that points to the generated graph is inserted in the position of the function calls.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JANUS detects that only a single particular path is taken for a certain control flow operation during profiling, JANUS presumes that the control flow decision is actually fixed. The system replaces the control flow operation with an assertion operation that double-checks the assumption for this control flow decision, and proceeds with graph generation as if the control flow operation were unrolled. This allows JANUS to remove control flow operation overheads and apply graph optimizations such as common subexpression elimination or constant folding. If the assertion operation fails, JANUS falls back to imperative execution</a:t>
            </a:r>
            <a:endParaRPr/>
          </a:p>
        </p:txBody>
      </p:sp>
      <p:sp>
        <p:nvSpPr>
          <p:cNvPr id="216" name="Google Shape;216;g7d91d80004_0_3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d91d80004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d91d80004_0_1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When converting imperative programs, we cannot know the type of an arbitrary Python expression before actually executing the expression. But we can infer it given the types of other expression. But some expressions whose types cannot be inferred from other expressions, for example, the types of  function inputs or object attribute, </a:t>
            </a:r>
            <a:r>
              <a:rPr lang="en-US"/>
              <a:t>require a different measure</a:t>
            </a:r>
            <a:r>
              <a:rPr lang="en-US"/>
              <a:t>. To make proper assumptions about the types of such expressions, Profiler observes the types of the expressions during </a:t>
            </a:r>
            <a:r>
              <a:rPr lang="en-US"/>
              <a:t>imperative executions.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for some tensor whose size is unknown, the profiler might firstly assume it’s 4 by 8, for example, after running say, 1 iteration. But after running several more iterations imperatively, it is found that its size could be also (3,8), which means the size of the tensor will vary from (4,8) to (3,8). The first dimension is undetermined. In this case, the Profiler will generalize the assumption, which is denoted by (?, 8).</a:t>
            </a:r>
            <a:endParaRPr/>
          </a:p>
        </p:txBody>
      </p:sp>
      <p:sp>
        <p:nvSpPr>
          <p:cNvPr id="224" name="Google Shape;224;g7d91d80004_0_1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d91d80004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d91d80004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is common for a Python function to access global variables to calculate return values and have side-effects. Likewise, it is common for a Python DL program to read from and write to global states, such as global and nonlocal variables. JANUS respects this characteristic and handles global state accesses and updates alongside symbolic graph execution. To make things simpler and also faster, JANUS does not mutate globally accessible states in place on the fly. JANUS instead creates local copies of global states, and mutates only the local copies during symbolic graph execution, and updates back to global states after execution.</a:t>
            </a:r>
            <a:endParaRPr/>
          </a:p>
        </p:txBody>
      </p:sp>
      <p:sp>
        <p:nvSpPr>
          <p:cNvPr id="233" name="Google Shape;233;g7d91d80004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d91d80004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d91d80004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let’s talk about some evaluation results. </a:t>
            </a:r>
            <a:r>
              <a:rPr lang="en-US"/>
              <a:t>From the table, we could see the Symbolic Graph Execution from JANUS are almost as fast as Symbolic graph, which is Tensorflow here. Most JANUS’s results are several times faster than imperative program execution, which is Tensorflow Eager here.</a:t>
            </a:r>
            <a:endParaRPr/>
          </a:p>
        </p:txBody>
      </p:sp>
      <p:sp>
        <p:nvSpPr>
          <p:cNvPr id="242" name="Google Shape;242;g7d91d80004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d91d80004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d91d80004_0_1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From this table, we could find </a:t>
            </a:r>
            <a:r>
              <a:rPr lang="en-US"/>
              <a:t>the three NN models on JANUS can scale as well as on Tensorflow. But Tensorflow Eager cannot achieve such scalability</a:t>
            </a:r>
            <a:r>
              <a:rPr lang="en-US"/>
              <a:t>.</a:t>
            </a:r>
            <a:endParaRPr/>
          </a:p>
        </p:txBody>
      </p:sp>
      <p:sp>
        <p:nvSpPr>
          <p:cNvPr id="251" name="Google Shape;251;g7d91d80004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d91d80004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d91d80004_0_1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From this table, the authors discussed about how much each optimization contributes to improve training throughput.</a:t>
            </a:r>
            <a:endParaRPr/>
          </a:p>
        </p:txBody>
      </p:sp>
      <p:sp>
        <p:nvSpPr>
          <p:cNvPr id="260" name="Google Shape;260;g7d91d80004_0_1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d7cd4b87a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 name="Google Shape;99;g7d7cd4b87a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7d7cd4b87a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d91d80004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d91d80004_0_1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in summary, we could find JANUS, unlike all other existing related works, can capture dynamic semantics of the Python interpreter correctly and give feedback about incorrectly-converted graph to users by raising assumption failure and adopting fallbacks. </a:t>
            </a:r>
            <a:endParaRPr/>
          </a:p>
        </p:txBody>
      </p:sp>
      <p:sp>
        <p:nvSpPr>
          <p:cNvPr id="269" name="Google Shape;269;g7d91d80004_0_1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7d91d80004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7d91d80004_0_2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 a remark, the latest version of PyTorch has dealt with the problem mentioned in the paper by building a graph based on its imperative program. Also TF2 does not require users to manually compile AST anymore.</a:t>
            </a:r>
            <a:endParaRPr/>
          </a:p>
        </p:txBody>
      </p:sp>
      <p:sp>
        <p:nvSpPr>
          <p:cNvPr id="277" name="Google Shape;277;g7d91d80004_0_2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7d91d80004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7d91d80004_0_2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g7d91d80004_0_2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d91d800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d91d800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7d91d800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7d7cd4b87a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d7cd4b87a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know that DNN frameworks represent a neural architecture as a computation graph. Existing DNN frameworks optimize the computation graph by applying graph substitution.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For example, we have a graph with matrix multiplication A dot B and A dot C, a valid substitution could concatenate B and C first, and then do the multiplication with A as a whole. We can see that these two graphs are functionally equivalent, …, but in some frameworks/ architecture, the second one might be faster.</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So if we substitute all such source graph in our DNN model with the target graph, we can gain some extra performance.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02" name="Google Shape;302;g7d7cd4b87a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d7cd4b87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d7cd4b87a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know that DNN frameworks represent a neural architecture as a computation graph. Existing DNN frameworks optimize the computation graph by applying graph substitution.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For example, we have a graph with matrix multiplication A dot B and A dot C, a valid substitution could concatenate B and C first, and then do the multiplication with A as a whole. We can see that these two graphs are functionally equivalent, …, but in some frameworks/ architecture, the second one might be faster.</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So if we substitute all such source graph in our DNN model with the target graph, we can gain some extra performance.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11" name="Google Shape;311;g7d7cd4b87a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d7cd4b87a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7d7cd4b87a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20" name="Google Shape;320;g7d7cd4b87a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d7cd4b87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d7cd4b87a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28" name="Google Shape;328;g7d7cd4b87a_0_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d7cd4b87a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d7cd4b87a_0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37" name="Google Shape;337;g7d7cd4b87a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d7cd4b87a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d7cd4b87a_0_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52" name="Google Shape;352;g7d7cd4b87a_0_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d7cd4b87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d7cd4b87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g7d7cd4b87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7d7cd4b87a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7d7cd4b87a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68" name="Google Shape;368;g7d7cd4b87a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d7cd4b87a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d7cd4b87a_0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 current framework, the graph substitution is manually designed by some experts. So there are several problems with expert designed graph substitution. The first one is the maintainability of hand-written substitutions. They require significant engineering effort. It is said there are 53K lines in Tensorflow for 155 substitutions. However, as deep learning keeps developing, new operator and new substitution strategies could be invented. So more engineering efforts are needed.</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issue is with data layout. It means when the data got stored in memory, it is stored row by row or column by column, as shown in these two figures. How data should be stored in memory depends on the specific operator and underlying hardware. For the current graph optimization, graph substitution is done first and then data layout is optimized, so they are done in serial. But it could be better if this two optimization could be combined. For example, graph substitution A could outperform others if combined with data layout B.</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issue is with regard to correctness, hand written substitution could have some bugs.</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386" name="Google Shape;386;g7d7cd4b87a_0_1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ecb7367d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ecb7367d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know that DNN frameworks represent a neural architecture as a computation graph. To </a:t>
            </a:r>
            <a:endParaRPr/>
          </a:p>
        </p:txBody>
      </p:sp>
      <p:sp>
        <p:nvSpPr>
          <p:cNvPr id="402" name="Google Shape;402;g6ecb7367d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6ecb7367d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6ecb7367d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with regard to these 3 issues, the author has presented TASO, which refers to…</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first feature is that TASO could automatically generate subst. The user only need to input some operator specifications, and the system could generate all possible subst.</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feature is joint optimization, so with the generated graph substitutions and also the input DNN graph, graph substitutions and data layout are optimized together.</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thing about correctness, so the system used a verifier to verify that the generated graph substitution is valid.</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411" name="Google Shape;411;g6ecb7367dc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6ecb7367d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ecb7367dc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with regard to these 3 issues, the author has presented TASO, which refers to…</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first feature is that TASO could automatically generate subst. The user only need to input some operator specifications, and the system could generate all possible subst.</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feature is joint optimization, so with the generated graph substitutions and also the input DNN graph, graph substitutions and data layout are optimized together.</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thing about correctness, so the system used a verifier to verify that the generated graph substitution is valid.</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424" name="Google Shape;424;g6ecb7367dc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6ecb7367dc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6ecb7367dc_0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with regard to these 3 issues, the author has presented TASO, which refers to…</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first feature is that TASO could automatically generate subst. The user only need to input some operator specifications, and the system could generate all possible subst.</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feature is joint optimization, so with the generated graph substitutions and also the input DNN graph, graph substitutions and data layout are optimized together.</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last thing about correctness, so the system used a verifier to verify that the generated graph substitution is valid.</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437" name="Google Shape;437;g6ecb7367dc_0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6ecb7367dc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6ecb7367dc_0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g6ecb7367dc_0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6ecb7367dc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6ecb7367dc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459" name="Google Shape;459;g6ecb7367dc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ecb7367d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ecb7367dc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470" name="Google Shape;470;g6ecb7367dc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6ecb7367dc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6ecb7367dc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489" name="Google Shape;489;g6ecb7367dc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d91d80004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d91d80004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g7d91d80004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6ecb7367dc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6ecb7367dc_0_2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509" name="Google Shape;509;g6ecb7367dc_0_2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6ecb7367dc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6ecb7367dc_0_1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6ecb7367dc_0_1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6ecb7367d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6ecb7367dc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537" name="Google Shape;537;g6ecb7367dc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6ecb7367dc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6ecb7367dc_0_2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First, let’s take a look at the generator. Note here the graph substitutions generated are independent of the input graph, so it is arbitrary graph, the algorithm they have used is kind of like brute force. They first enumerate all potential graphs, with DFS, up to some predefined threshold number of nodes. They have a list of operators supported and a pool of input tensors with different dimensions.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Then after a graph is generated, they are grouped by their fingerprint, the fingerprint is output on same input, the author claim if the two graphs have same output on same input, they are very likely to be functionally equal, so they are substitutions to each other.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547" name="Google Shape;547;g6ecb7367dc_0_2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6ecb7367dc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6ecb7367dc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6" name="Google Shape;556;g6ecb7367dc_0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7d91d80004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7d91d80004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verification step is semi-automatic</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565" name="Google Shape;565;g7d91d80004_3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6ecb7367dc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6ecb7367dc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 think this part should be before verification to remove redundant substitutions. Remember that the generator has enumerated all possible graphs, but not all of them are necessary. So the author has proposed two methods to prune redundant substitutions.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Input tensor renaming</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more general one will be kept.</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one is common subgraph. If there are common subgraph in a pair of substitutions, it could be replaced with a new node.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574" name="Google Shape;574;g6ecb7367dc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6ecb7367dc_0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6ecb7367dc_0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 think this part should be before verification to remove redundant substitutions. Remember that the generator has enumerated all possible graphs, but not all of them are necessary. So the author has proposed two methods to prune redundant substitutions.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Input tensor renaming</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more general one will be kept.</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one is common subgraph. If there are common subgraph in a pair of substitutions, it could be replaced with a new node.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588" name="Google Shape;588;g6ecb7367dc_0_2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6ecb7367dc_0_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6ecb7367dc_0_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 think this part should be before verification to remove redundant substitutions. Remember that the generator has enumerated all possible graphs, but not all of them are necessary. So the author has proposed two methods to prune redundant substitutions.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Input tensor renaming</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more general one will be kept.</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one is common subgraph. If there are common subgraph in a pair of substitutions, it could be replaced with a new node.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03" name="Google Shape;603;g6ecb7367dc_0_2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6ecb7367dc_0_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6ecb7367dc_0_2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 think this part should be before verification to remove redundant substitutions. Remember that the generator has enumerated all possible graphs, but not all of them are necessary. So the author has proposed two methods to prune redundant substitutions.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Input tensor renaming</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more general one will be kept.</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 second one is common subgraph. If there are common subgraph in a pair of substitutions, it could be replaced with a new node.</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12" name="Google Shape;612;g6ecb7367dc_0_2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d91d8000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d91d8000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7d91d80004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6ecb7367dc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6ecb7367dc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23" name="Google Shape;623;g6ecb7367dc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6ecdf0d30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6ecdf0d30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33" name="Google Shape;633;g6ecdf0d300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6ecdf0d300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6ecdf0d300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55" name="Google Shape;655;g6ecdf0d300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6ecdf0d300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6ecdf0d300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678" name="Google Shape;678;g6ecdf0d300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6ecdf0d300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6ecdf0d300_0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701" name="Google Shape;701;g6ecdf0d300_0_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6ecdf0d300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6ecdf0d300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729" name="Google Shape;729;g6ecdf0d300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6ecdf0d300_0_1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6ecdf0d300_0_1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757" name="Google Shape;757;g6ecdf0d300_0_1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6ecdf0d300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6ecdf0d300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786" name="Google Shape;786;g6ecdf0d300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6ecdf0d300_0_2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6ecdf0d300_0_2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823" name="Google Shape;823;g6ecdf0d300_0_2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Google Shape;859;g7d91d80004_3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7d91d80004_3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861" name="Google Shape;861;g7d91d80004_3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d91d80004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d91d80004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 the importance of such </a:t>
            </a:r>
            <a:r>
              <a:rPr lang="en-US"/>
              <a:t>conversion is that we can adopt all pros...</a:t>
            </a:r>
            <a:endParaRPr/>
          </a:p>
        </p:txBody>
      </p:sp>
      <p:sp>
        <p:nvSpPr>
          <p:cNvPr id="137" name="Google Shape;137;g7d91d80004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6ecdf0d300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6ecdf0d300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After the graphs are generated, pruned and verified, we finally got several pairs of verified graph substitutions, and can do the joint optimization.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They used backtracking algorithm. We maintained a priority search queue, initialized with the input graph.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evaluate the cost the graph. So I will talk about the cost model later.</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will be kept as a possible final optimization.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We will apply all possible substitutions and all possible layout to the graph, loop until the priority queue is empty.</a:t>
            </a:r>
            <a:endParaRPr sz="850">
              <a:latin typeface="Arial"/>
              <a:ea typeface="Arial"/>
              <a:cs typeface="Arial"/>
              <a:sym typeface="Arial"/>
            </a:endParaRPr>
          </a:p>
          <a:p>
            <a:pPr indent="0" lvl="0" marL="0" rtl="0" algn="l">
              <a:spcBef>
                <a:spcPts val="0"/>
              </a:spcBef>
              <a:spcAft>
                <a:spcPts val="0"/>
              </a:spcAft>
              <a:buNone/>
            </a:pPr>
            <a:r>
              <a:t/>
            </a:r>
            <a:endParaRPr/>
          </a:p>
        </p:txBody>
      </p:sp>
      <p:sp>
        <p:nvSpPr>
          <p:cNvPr id="899" name="Google Shape;899;g6ecdf0d300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7d91d8000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d91d8000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g7d91d8000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7d91d8000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7d91d8000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g7d91d8000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7d91d80004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7d91d80004_2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5" name="Google Shape;955;g7d91d80004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d91d80004_2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d91d80004_2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heat map counted, how many substitutions have been used for each method, we can see that it is quite distributed and there are not a one-size-fits-all solution.</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rPr lang="en-US" sz="850">
                <a:latin typeface="Arial"/>
                <a:ea typeface="Arial"/>
                <a:cs typeface="Arial"/>
                <a:sym typeface="Arial"/>
              </a:rPr>
              <a:t>It is quite weird to have performance drop for this green line BERT, but the author say nothing about it.</a:t>
            </a:r>
            <a:endParaRPr sz="850">
              <a:latin typeface="Arial"/>
              <a:ea typeface="Arial"/>
              <a:cs typeface="Arial"/>
              <a:sym typeface="Arial"/>
            </a:endParaRPr>
          </a:p>
          <a:p>
            <a:pPr indent="1206500" lvl="0" marL="0" rtl="0" algn="l">
              <a:lnSpc>
                <a:spcPct val="115000"/>
              </a:lnSpc>
              <a:spcBef>
                <a:spcPts val="0"/>
              </a:spcBef>
              <a:spcAft>
                <a:spcPts val="0"/>
              </a:spcAft>
              <a:buClr>
                <a:schemeClr val="dk1"/>
              </a:buClr>
              <a:buSzPts val="1100"/>
              <a:buFont typeface="Arial"/>
              <a:buNone/>
            </a:pPr>
            <a:r>
              <a:t/>
            </a:r>
            <a:endParaRPr sz="2800">
              <a:latin typeface="Arial"/>
              <a:ea typeface="Arial"/>
              <a:cs typeface="Arial"/>
              <a:sym typeface="Arial"/>
            </a:endParaRPr>
          </a:p>
          <a:p>
            <a:pPr indent="0" lvl="0" marL="0" rtl="0" algn="l">
              <a:spcBef>
                <a:spcPts val="0"/>
              </a:spcBef>
              <a:spcAft>
                <a:spcPts val="0"/>
              </a:spcAft>
              <a:buNone/>
            </a:pPr>
            <a:r>
              <a:t/>
            </a:r>
            <a:endParaRPr/>
          </a:p>
        </p:txBody>
      </p:sp>
      <p:sp>
        <p:nvSpPr>
          <p:cNvPr id="965" name="Google Shape;965;g7d91d80004_2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2" name="Shape 972"/>
        <p:cNvGrpSpPr/>
        <p:nvPr/>
      </p:nvGrpSpPr>
      <p:grpSpPr>
        <a:xfrm>
          <a:off x="0" y="0"/>
          <a:ext cx="0" cy="0"/>
          <a:chOff x="0" y="0"/>
          <a:chExt cx="0" cy="0"/>
        </a:xfrm>
      </p:grpSpPr>
      <p:sp>
        <p:nvSpPr>
          <p:cNvPr id="973" name="Google Shape;973;g6ecdf0d300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6ecdf0d300_0_3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mature method to verify </a:t>
            </a:r>
            <a:endParaRPr/>
          </a:p>
        </p:txBody>
      </p:sp>
      <p:sp>
        <p:nvSpPr>
          <p:cNvPr id="975" name="Google Shape;975;g6ecdf0d300_0_3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7d91d80004_2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7d91d80004_2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mature method to verify </a:t>
            </a:r>
            <a:endParaRPr/>
          </a:p>
        </p:txBody>
      </p:sp>
      <p:sp>
        <p:nvSpPr>
          <p:cNvPr id="983" name="Google Shape;983;g7d91d80004_2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7d91d80004_2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7d91d80004_2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mature method to verify </a:t>
            </a:r>
            <a:endParaRPr/>
          </a:p>
        </p:txBody>
      </p:sp>
      <p:sp>
        <p:nvSpPr>
          <p:cNvPr id="991" name="Google Shape;991;g7d91d80004_2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d91d80004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d91d80004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Converting an imperative program written in Python into a DL dataflow graph brings on many challenges, because...</a:t>
            </a:r>
            <a:endParaRPr/>
          </a:p>
          <a:p>
            <a:pPr indent="0" lvl="0" marL="0" rtl="0" algn="l">
              <a:spcBef>
                <a:spcPts val="0"/>
              </a:spcBef>
              <a:spcAft>
                <a:spcPts val="0"/>
              </a:spcAft>
              <a:buNone/>
            </a:pPr>
            <a:r>
              <a:rPr lang="en-US"/>
              <a:t>And </a:t>
            </a:r>
            <a:r>
              <a:rPr lang="en-US"/>
              <a:t>it’s hard to …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an example of python RNN program. We can see all three dynamic semantics are used in the codes. For instance, the for loop </a:t>
            </a:r>
            <a:r>
              <a:rPr lang="en-US"/>
              <a:t>in red circle is a dynamic control flow</a:t>
            </a:r>
            <a:r>
              <a:rPr lang="en-US"/>
              <a:t>. Such control flow statements are intensively used in Python, makes it a challenge to be correctly represented in the dataflow graph. And the output list in blue circle is a dynamic type. Here the challenge is we cannot explicitly determine the size and content type of the list. Also, </a:t>
            </a:r>
            <a:r>
              <a:rPr lang="en-US"/>
              <a:t>the orange circle represents an impure function. It reads from and writes to an object attribute at Lines 3 and 8. Since the modified global states can make the following function call behave differently, such reads and writes of global states must be handled correctly while generating dataflow graphs.</a:t>
            </a:r>
            <a:endParaRPr/>
          </a:p>
        </p:txBody>
      </p:sp>
      <p:sp>
        <p:nvSpPr>
          <p:cNvPr id="145" name="Google Shape;145;g7d91d80004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d91d80004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d91d80004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To deal with the problem, there are two types of approaches in previous research. First is Tracing-based graph generation approaches such as … . The problem is that they fail to ...</a:t>
            </a:r>
            <a:endParaRPr/>
          </a:p>
        </p:txBody>
      </p:sp>
      <p:sp>
        <p:nvSpPr>
          <p:cNvPr id="158" name="Google Shape;158;g7d91d80004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d91d80004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d91d80004_0_1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Second is … . The problem of this approach is that they … </a:t>
            </a:r>
            <a:endParaRPr/>
          </a:p>
        </p:txBody>
      </p:sp>
      <p:sp>
        <p:nvSpPr>
          <p:cNvPr id="166" name="Google Shape;166;g7d91d80004_0_1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ill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5183188" y="987425"/>
            <a:ext cx="6172200" cy="487362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Gill Sans"/>
                <a:ea typeface="Gill Sans"/>
                <a:cs typeface="Gill Sans"/>
                <a:sym typeface="Gill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Gill Sans"/>
                <a:ea typeface="Gill Sans"/>
                <a:cs typeface="Gill Sans"/>
                <a:sym typeface="Gill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Gill Sans"/>
                <a:ea typeface="Gill Sans"/>
                <a:cs typeface="Gill Sans"/>
                <a:sym typeface="Gill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Gill Sans"/>
                <a:ea typeface="Gill Sans"/>
                <a:cs typeface="Gill Sans"/>
                <a:sym typeface="Gill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ill Sans"/>
              <a:buNone/>
              <a:defRPr b="0" i="0" sz="44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Gill Sans"/>
                <a:ea typeface="Gill Sans"/>
                <a:cs typeface="Gill Sans"/>
                <a:sym typeface="Gill Sans"/>
              </a:defRPr>
            </a:lvl1pPr>
            <a:lvl2pPr indent="0" lvl="1" marL="0" marR="0" rtl="0" algn="r">
              <a:spcBef>
                <a:spcPts val="0"/>
              </a:spcBef>
              <a:buNone/>
              <a:defRPr b="0" i="0" sz="1200" u="none" cap="none" strike="noStrike">
                <a:solidFill>
                  <a:srgbClr val="888888"/>
                </a:solidFill>
                <a:latin typeface="Gill Sans"/>
                <a:ea typeface="Gill Sans"/>
                <a:cs typeface="Gill Sans"/>
                <a:sym typeface="Gill Sans"/>
              </a:defRPr>
            </a:lvl2pPr>
            <a:lvl3pPr indent="0" lvl="2" marL="0" marR="0" rtl="0" algn="r">
              <a:spcBef>
                <a:spcPts val="0"/>
              </a:spcBef>
              <a:buNone/>
              <a:defRPr b="0" i="0" sz="1200" u="none" cap="none" strike="noStrike">
                <a:solidFill>
                  <a:srgbClr val="888888"/>
                </a:solidFill>
                <a:latin typeface="Gill Sans"/>
                <a:ea typeface="Gill Sans"/>
                <a:cs typeface="Gill Sans"/>
                <a:sym typeface="Gill Sans"/>
              </a:defRPr>
            </a:lvl3pPr>
            <a:lvl4pPr indent="0" lvl="3" marL="0" marR="0" rtl="0" algn="r">
              <a:spcBef>
                <a:spcPts val="0"/>
              </a:spcBef>
              <a:buNone/>
              <a:defRPr b="0" i="0" sz="1200" u="none" cap="none" strike="noStrike">
                <a:solidFill>
                  <a:srgbClr val="888888"/>
                </a:solidFill>
                <a:latin typeface="Gill Sans"/>
                <a:ea typeface="Gill Sans"/>
                <a:cs typeface="Gill Sans"/>
                <a:sym typeface="Gill Sans"/>
              </a:defRPr>
            </a:lvl4pPr>
            <a:lvl5pPr indent="0" lvl="4" marL="0" marR="0" rtl="0" algn="r">
              <a:spcBef>
                <a:spcPts val="0"/>
              </a:spcBef>
              <a:buNone/>
              <a:defRPr b="0" i="0" sz="1200" u="none" cap="none" strike="noStrike">
                <a:solidFill>
                  <a:srgbClr val="888888"/>
                </a:solidFill>
                <a:latin typeface="Gill Sans"/>
                <a:ea typeface="Gill Sans"/>
                <a:cs typeface="Gill Sans"/>
                <a:sym typeface="Gill Sans"/>
              </a:defRPr>
            </a:lvl5pPr>
            <a:lvl6pPr indent="0" lvl="5" marL="0" marR="0" rtl="0" algn="r">
              <a:spcBef>
                <a:spcPts val="0"/>
              </a:spcBef>
              <a:buNone/>
              <a:defRPr b="0" i="0" sz="1200" u="none" cap="none" strike="noStrike">
                <a:solidFill>
                  <a:srgbClr val="888888"/>
                </a:solidFill>
                <a:latin typeface="Gill Sans"/>
                <a:ea typeface="Gill Sans"/>
                <a:cs typeface="Gill Sans"/>
                <a:sym typeface="Gill Sans"/>
              </a:defRPr>
            </a:lvl6pPr>
            <a:lvl7pPr indent="0" lvl="6" marL="0" marR="0" rtl="0" algn="r">
              <a:spcBef>
                <a:spcPts val="0"/>
              </a:spcBef>
              <a:buNone/>
              <a:defRPr b="0" i="0" sz="1200" u="none" cap="none" strike="noStrike">
                <a:solidFill>
                  <a:srgbClr val="888888"/>
                </a:solidFill>
                <a:latin typeface="Gill Sans"/>
                <a:ea typeface="Gill Sans"/>
                <a:cs typeface="Gill Sans"/>
                <a:sym typeface="Gill Sans"/>
              </a:defRPr>
            </a:lvl7pPr>
            <a:lvl8pPr indent="0" lvl="7" marL="0" marR="0" rtl="0" algn="r">
              <a:spcBef>
                <a:spcPts val="0"/>
              </a:spcBef>
              <a:buNone/>
              <a:defRPr b="0" i="0" sz="1200" u="none" cap="none" strike="noStrike">
                <a:solidFill>
                  <a:srgbClr val="888888"/>
                </a:solidFill>
                <a:latin typeface="Gill Sans"/>
                <a:ea typeface="Gill Sans"/>
                <a:cs typeface="Gill Sans"/>
                <a:sym typeface="Gill Sans"/>
              </a:defRPr>
            </a:lvl8pPr>
            <a:lvl9pPr indent="0" lvl="8" marL="0" marR="0" rtl="0" algn="r">
              <a:spcBef>
                <a:spcPts val="0"/>
              </a:spcBef>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en.wikipedia.org/wiki/Abstract_syntax_tre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en.wikipedia.org/wiki/Abstract_syntax_tree" TargetMode="External"/><Relationship Id="rId4" Type="http://schemas.openxmlformats.org/officeDocument/2006/relationships/image" Target="../media/image16.png"/><Relationship Id="rId5" Type="http://schemas.openxmlformats.org/officeDocument/2006/relationships/hyperlink" Target="https://pytorch.org/docs/stable/notes/distributed_autograd.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 Id="rId7"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
          <p:cNvSpPr txBox="1"/>
          <p:nvPr>
            <p:ph idx="1" type="body"/>
          </p:nvPr>
        </p:nvSpPr>
        <p:spPr>
          <a:xfrm>
            <a:off x="557725" y="1624150"/>
            <a:ext cx="5181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1800">
                <a:solidFill>
                  <a:srgbClr val="666666"/>
                </a:solidFill>
              </a:rPr>
              <a:t>Eunji Jeong, Sungwoo Cho, Gyeong-In Yu, Joo Seong Jeong, Dong-Jin Shin, Byung-Gon Chun</a:t>
            </a:r>
            <a:endParaRPr sz="1800">
              <a:solidFill>
                <a:srgbClr val="666666"/>
              </a:solidFill>
            </a:endParaRPr>
          </a:p>
          <a:p>
            <a:pPr indent="0" lvl="0" marL="0" rtl="0" algn="l">
              <a:lnSpc>
                <a:spcPct val="90000"/>
              </a:lnSpc>
              <a:spcBef>
                <a:spcPts val="0"/>
              </a:spcBef>
              <a:spcAft>
                <a:spcPts val="0"/>
              </a:spcAft>
              <a:buClr>
                <a:schemeClr val="dk1"/>
              </a:buClr>
              <a:buSzPts val="2400"/>
              <a:buNone/>
            </a:pPr>
            <a:r>
              <a:t/>
            </a:r>
            <a:endParaRPr sz="1800">
              <a:solidFill>
                <a:srgbClr val="666666"/>
              </a:solidFill>
            </a:endParaRPr>
          </a:p>
        </p:txBody>
      </p:sp>
      <p:sp>
        <p:nvSpPr>
          <p:cNvPr id="90" name="Google Shape;90;p1"/>
          <p:cNvSpPr txBox="1"/>
          <p:nvPr>
            <p:ph type="title"/>
          </p:nvPr>
        </p:nvSpPr>
        <p:spPr>
          <a:xfrm>
            <a:off x="838200" y="4708525"/>
            <a:ext cx="10515600" cy="1325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Gill Sans"/>
              <a:buNone/>
            </a:pPr>
            <a:r>
              <a:rPr lang="en-US" sz="3000"/>
              <a:t>Shangquan Sun, Runyu Zheng</a:t>
            </a:r>
            <a:endParaRPr sz="3000"/>
          </a:p>
        </p:txBody>
      </p:sp>
      <p:sp>
        <p:nvSpPr>
          <p:cNvPr id="91" name="Google Shape;91;p1"/>
          <p:cNvSpPr txBox="1"/>
          <p:nvPr>
            <p:ph idx="1" type="body"/>
          </p:nvPr>
        </p:nvSpPr>
        <p:spPr>
          <a:xfrm>
            <a:off x="609600" y="758825"/>
            <a:ext cx="5181600" cy="4351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JANUS: Fast and Flexible Deep Learning via Symbolic Graph Execution of Imperative Programs</a:t>
            </a:r>
            <a:endParaRPr/>
          </a:p>
          <a:p>
            <a:pPr indent="0" lvl="0" marL="0" rtl="0" algn="l">
              <a:lnSpc>
                <a:spcPct val="90000"/>
              </a:lnSpc>
              <a:spcBef>
                <a:spcPts val="0"/>
              </a:spcBef>
              <a:spcAft>
                <a:spcPts val="0"/>
              </a:spcAft>
              <a:buClr>
                <a:schemeClr val="dk1"/>
              </a:buClr>
              <a:buSzPts val="2400"/>
              <a:buNone/>
            </a:pPr>
            <a:r>
              <a:t/>
            </a:r>
            <a:endParaRPr/>
          </a:p>
        </p:txBody>
      </p:sp>
      <p:sp>
        <p:nvSpPr>
          <p:cNvPr id="92" name="Google Shape;92;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EECS 598 – W20</a:t>
            </a:r>
            <a:endParaRPr/>
          </a:p>
        </p:txBody>
      </p:sp>
      <p:sp>
        <p:nvSpPr>
          <p:cNvPr id="93" name="Google Shape;93;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4" name="Google Shape;94;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2/10/20</a:t>
            </a:r>
            <a:endParaRPr/>
          </a:p>
        </p:txBody>
      </p:sp>
      <p:sp>
        <p:nvSpPr>
          <p:cNvPr id="95" name="Google Shape;95;p1"/>
          <p:cNvSpPr txBox="1"/>
          <p:nvPr>
            <p:ph idx="1" type="body"/>
          </p:nvPr>
        </p:nvSpPr>
        <p:spPr>
          <a:xfrm>
            <a:off x="6400800" y="628788"/>
            <a:ext cx="5181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a:t>TASO: Optimizing Deep Learning Computation with Automatic Generation of Graph Substitutions</a:t>
            </a:r>
            <a:endParaRPr/>
          </a:p>
        </p:txBody>
      </p:sp>
      <p:sp>
        <p:nvSpPr>
          <p:cNvPr id="96" name="Google Shape;96;p1"/>
          <p:cNvSpPr txBox="1"/>
          <p:nvPr>
            <p:ph idx="1" type="body"/>
          </p:nvPr>
        </p:nvSpPr>
        <p:spPr>
          <a:xfrm>
            <a:off x="6400800" y="1547950"/>
            <a:ext cx="5181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lang="en-US" sz="1800">
                <a:solidFill>
                  <a:srgbClr val="666666"/>
                </a:solidFill>
              </a:rPr>
              <a:t>Zhihao Jia, Oded Padon, James Thomas, Todd Warszawski, Matei Zaharia, Alex Aiken</a:t>
            </a:r>
            <a:endParaRPr sz="18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g7d91d80004_0_4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Proposed solution: JANUS</a:t>
            </a:r>
            <a:endParaRPr/>
          </a:p>
        </p:txBody>
      </p:sp>
      <p:sp>
        <p:nvSpPr>
          <p:cNvPr id="177" name="Google Shape;177;g7d91d80004_0_46"/>
          <p:cNvSpPr txBox="1"/>
          <p:nvPr>
            <p:ph idx="1" type="body"/>
          </p:nvPr>
        </p:nvSpPr>
        <p:spPr>
          <a:xfrm>
            <a:off x="838200" y="1825625"/>
            <a:ext cx="5154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Speculative Graph </a:t>
            </a:r>
            <a:endParaRPr/>
          </a:p>
          <a:p>
            <a:pPr indent="0" lvl="0" marL="0" rtl="0" algn="l">
              <a:spcBef>
                <a:spcPts val="1000"/>
              </a:spcBef>
              <a:spcAft>
                <a:spcPts val="0"/>
              </a:spcAft>
              <a:buNone/>
            </a:pPr>
            <a:r>
              <a:rPr lang="en-US"/>
              <a:t>Generation and Execution</a:t>
            </a:r>
            <a:endParaRPr/>
          </a:p>
          <a:p>
            <a:pPr indent="-342900" lvl="0" marL="457200" rtl="0" algn="l">
              <a:spcBef>
                <a:spcPts val="1000"/>
              </a:spcBef>
              <a:spcAft>
                <a:spcPts val="0"/>
              </a:spcAft>
              <a:buSzPts val="1800"/>
              <a:buAutoNum type="arabicPeriod"/>
            </a:pPr>
            <a:r>
              <a:rPr lang="en-US"/>
              <a:t>Runtime profiling</a:t>
            </a:r>
            <a:endParaRPr/>
          </a:p>
          <a:p>
            <a:pPr indent="-342900" lvl="0" marL="457200" rtl="0" algn="l">
              <a:spcBef>
                <a:spcPts val="0"/>
              </a:spcBef>
              <a:spcAft>
                <a:spcPts val="0"/>
              </a:spcAft>
              <a:buSzPts val="1800"/>
              <a:buAutoNum type="arabicPeriod"/>
            </a:pPr>
            <a:r>
              <a:rPr lang="en-US"/>
              <a:t>Symbolic graph generation</a:t>
            </a:r>
            <a:endParaRPr/>
          </a:p>
          <a:p>
            <a:pPr indent="-342900" lvl="0" marL="457200" rtl="0" algn="l">
              <a:spcBef>
                <a:spcPts val="0"/>
              </a:spcBef>
              <a:spcAft>
                <a:spcPts val="0"/>
              </a:spcAft>
              <a:buSzPts val="1800"/>
              <a:buAutoNum type="arabicPeriod"/>
            </a:pPr>
            <a:r>
              <a:rPr lang="en-US"/>
              <a:t>Graph execution</a:t>
            </a:r>
            <a:endParaRPr/>
          </a:p>
          <a:p>
            <a:pPr indent="0" lvl="0" marL="0" rtl="0" algn="l">
              <a:spcBef>
                <a:spcPts val="1000"/>
              </a:spcBef>
              <a:spcAft>
                <a:spcPts val="0"/>
              </a:spcAft>
              <a:buNone/>
            </a:pPr>
            <a:r>
              <a:t/>
            </a:r>
            <a:endParaRPr/>
          </a:p>
        </p:txBody>
      </p:sp>
      <p:sp>
        <p:nvSpPr>
          <p:cNvPr id="178" name="Google Shape;178;g7d91d80004_0_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79" name="Google Shape;179;g7d91d80004_0_46"/>
          <p:cNvPicPr preferRelativeResize="0"/>
          <p:nvPr/>
        </p:nvPicPr>
        <p:blipFill>
          <a:blip r:embed="rId3">
            <a:alphaModFix/>
          </a:blip>
          <a:stretch>
            <a:fillRect/>
          </a:stretch>
        </p:blipFill>
        <p:spPr>
          <a:xfrm>
            <a:off x="5180822" y="1690825"/>
            <a:ext cx="6716074" cy="4863801"/>
          </a:xfrm>
          <a:prstGeom prst="rect">
            <a:avLst/>
          </a:prstGeom>
          <a:noFill/>
          <a:ln>
            <a:noFill/>
          </a:ln>
        </p:spPr>
      </p:pic>
      <p:sp>
        <p:nvSpPr>
          <p:cNvPr id="180" name="Google Shape;180;g7d91d80004_0_46"/>
          <p:cNvSpPr/>
          <p:nvPr/>
        </p:nvSpPr>
        <p:spPr>
          <a:xfrm>
            <a:off x="5330850" y="4080325"/>
            <a:ext cx="1272600" cy="36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7d91d80004_0_46"/>
          <p:cNvSpPr/>
          <p:nvPr/>
        </p:nvSpPr>
        <p:spPr>
          <a:xfrm>
            <a:off x="9711175" y="3245100"/>
            <a:ext cx="1940400" cy="36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7d91d80004_0_46"/>
          <p:cNvSpPr/>
          <p:nvPr/>
        </p:nvSpPr>
        <p:spPr>
          <a:xfrm>
            <a:off x="8610600" y="6067825"/>
            <a:ext cx="2136000" cy="36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d91d80004_0_2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Rare Cases</a:t>
            </a:r>
            <a:endParaRPr/>
          </a:p>
        </p:txBody>
      </p:sp>
      <p:sp>
        <p:nvSpPr>
          <p:cNvPr id="189" name="Google Shape;189;g7d91d80004_0_25"/>
          <p:cNvSpPr txBox="1"/>
          <p:nvPr>
            <p:ph idx="1" type="body"/>
          </p:nvPr>
        </p:nvSpPr>
        <p:spPr>
          <a:xfrm>
            <a:off x="838200" y="1825625"/>
            <a:ext cx="46059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AutoNum type="arabicPeriod"/>
            </a:pPr>
            <a:r>
              <a:rPr lang="en-US"/>
              <a:t>Assumption failure (1, 2)</a:t>
            </a:r>
            <a:endParaRPr/>
          </a:p>
          <a:p>
            <a:pPr indent="-342900" lvl="0" marL="457200" rtl="0" algn="l">
              <a:spcBef>
                <a:spcPts val="0"/>
              </a:spcBef>
              <a:spcAft>
                <a:spcPts val="0"/>
              </a:spcAft>
              <a:buSzPts val="1800"/>
              <a:buAutoNum type="arabicPeriod"/>
            </a:pPr>
            <a:r>
              <a:rPr lang="en-US"/>
              <a:t>Imperatively executed programs (C)</a:t>
            </a:r>
            <a:endParaRPr/>
          </a:p>
        </p:txBody>
      </p:sp>
      <p:sp>
        <p:nvSpPr>
          <p:cNvPr id="190" name="Google Shape;190;g7d91d80004_0_2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1" name="Google Shape;191;g7d91d80004_0_25"/>
          <p:cNvPicPr preferRelativeResize="0"/>
          <p:nvPr/>
        </p:nvPicPr>
        <p:blipFill>
          <a:blip r:embed="rId3">
            <a:alphaModFix/>
          </a:blip>
          <a:stretch>
            <a:fillRect/>
          </a:stretch>
        </p:blipFill>
        <p:spPr>
          <a:xfrm>
            <a:off x="5104622" y="1690825"/>
            <a:ext cx="6716074" cy="4863801"/>
          </a:xfrm>
          <a:prstGeom prst="rect">
            <a:avLst/>
          </a:prstGeom>
          <a:noFill/>
          <a:ln>
            <a:noFill/>
          </a:ln>
        </p:spPr>
      </p:pic>
      <p:sp>
        <p:nvSpPr>
          <p:cNvPr id="192" name="Google Shape;192;g7d91d80004_0_25"/>
          <p:cNvSpPr/>
          <p:nvPr/>
        </p:nvSpPr>
        <p:spPr>
          <a:xfrm>
            <a:off x="7678125" y="3245100"/>
            <a:ext cx="2092800" cy="3678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7d91d80004_0_25"/>
          <p:cNvSpPr/>
          <p:nvPr/>
        </p:nvSpPr>
        <p:spPr>
          <a:xfrm>
            <a:off x="9496725" y="4240400"/>
            <a:ext cx="754800" cy="9711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7d91d80004_0_25"/>
          <p:cNvSpPr/>
          <p:nvPr/>
        </p:nvSpPr>
        <p:spPr>
          <a:xfrm>
            <a:off x="8498275" y="4985300"/>
            <a:ext cx="1272600" cy="551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7d91d80004_0_25"/>
          <p:cNvSpPr/>
          <p:nvPr/>
        </p:nvSpPr>
        <p:spPr>
          <a:xfrm>
            <a:off x="7253925" y="4623850"/>
            <a:ext cx="1356900" cy="436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g7d91d80004_0_99"/>
          <p:cNvSpPr txBox="1"/>
          <p:nvPr>
            <p:ph type="title"/>
          </p:nvPr>
        </p:nvSpPr>
        <p:spPr>
          <a:xfrm>
            <a:off x="838200" y="365125"/>
            <a:ext cx="5143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Basic </a:t>
            </a:r>
            <a:r>
              <a:rPr lang="en-US"/>
              <a:t>Graph Conversion Process</a:t>
            </a:r>
            <a:endParaRPr/>
          </a:p>
        </p:txBody>
      </p:sp>
      <p:sp>
        <p:nvSpPr>
          <p:cNvPr id="202" name="Google Shape;202;g7d91d80004_0_99"/>
          <p:cNvSpPr txBox="1"/>
          <p:nvPr>
            <p:ph idx="1" type="body"/>
          </p:nvPr>
        </p:nvSpPr>
        <p:spPr>
          <a:xfrm>
            <a:off x="838200" y="1825625"/>
            <a:ext cx="50865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Char char="●"/>
            </a:pPr>
            <a:r>
              <a:rPr lang="en-US"/>
              <a:t>Figure (a): Imperative Program</a:t>
            </a:r>
            <a:endParaRPr/>
          </a:p>
          <a:p>
            <a:pPr indent="-342900" lvl="0" marL="457200" rtl="0" algn="l">
              <a:spcBef>
                <a:spcPts val="0"/>
              </a:spcBef>
              <a:spcAft>
                <a:spcPts val="0"/>
              </a:spcAft>
              <a:buSzPts val="1800"/>
              <a:buChar char="●"/>
            </a:pPr>
            <a:r>
              <a:rPr lang="en-US"/>
              <a:t>Figure (c): Symbolic Graph</a:t>
            </a:r>
            <a:endParaRPr/>
          </a:p>
        </p:txBody>
      </p:sp>
      <p:sp>
        <p:nvSpPr>
          <p:cNvPr id="203" name="Google Shape;203;g7d91d80004_0_9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4" name="Google Shape;204;g7d91d80004_0_99"/>
          <p:cNvPicPr preferRelativeResize="0"/>
          <p:nvPr/>
        </p:nvPicPr>
        <p:blipFill>
          <a:blip r:embed="rId3">
            <a:alphaModFix/>
          </a:blip>
          <a:stretch>
            <a:fillRect/>
          </a:stretch>
        </p:blipFill>
        <p:spPr>
          <a:xfrm>
            <a:off x="5827297" y="0"/>
            <a:ext cx="6364706" cy="6858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7d91d80004_0_10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Dynamic Features</a:t>
            </a:r>
            <a:endParaRPr/>
          </a:p>
        </p:txBody>
      </p:sp>
      <p:sp>
        <p:nvSpPr>
          <p:cNvPr id="211" name="Google Shape;211;g7d91d80004_0_109"/>
          <p:cNvSpPr txBox="1"/>
          <p:nvPr>
            <p:ph idx="1" type="body"/>
          </p:nvPr>
        </p:nvSpPr>
        <p:spPr>
          <a:xfrm>
            <a:off x="838200" y="1825625"/>
            <a:ext cx="52845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AutoNum type="arabicPeriod"/>
            </a:pPr>
            <a:r>
              <a:rPr lang="en-US"/>
              <a:t>Dynamic Control Flow</a:t>
            </a:r>
            <a:endParaRPr/>
          </a:p>
          <a:p>
            <a:pPr indent="-342900" lvl="0" marL="457200" rtl="0" algn="l">
              <a:spcBef>
                <a:spcPts val="0"/>
              </a:spcBef>
              <a:spcAft>
                <a:spcPts val="0"/>
              </a:spcAft>
              <a:buSzPts val="1800"/>
              <a:buAutoNum type="arabicPeriod"/>
            </a:pPr>
            <a:r>
              <a:rPr lang="en-US"/>
              <a:t>Dynamic Type</a:t>
            </a:r>
            <a:endParaRPr/>
          </a:p>
          <a:p>
            <a:pPr indent="-342900" lvl="0" marL="457200" rtl="0" algn="l">
              <a:spcBef>
                <a:spcPts val="0"/>
              </a:spcBef>
              <a:spcAft>
                <a:spcPts val="0"/>
              </a:spcAft>
              <a:buSzPts val="1800"/>
              <a:buAutoNum type="arabicPeriod"/>
            </a:pPr>
            <a:r>
              <a:rPr lang="en-US"/>
              <a:t>Impure Functions</a:t>
            </a:r>
            <a:endParaRPr/>
          </a:p>
        </p:txBody>
      </p:sp>
      <p:sp>
        <p:nvSpPr>
          <p:cNvPr id="212" name="Google Shape;212;g7d91d80004_0_10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g7d91d80004_0_30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Dynamic Control Flow</a:t>
            </a:r>
            <a:endParaRPr/>
          </a:p>
        </p:txBody>
      </p:sp>
      <p:sp>
        <p:nvSpPr>
          <p:cNvPr id="219" name="Google Shape;219;g7d91d80004_0_306"/>
          <p:cNvSpPr txBox="1"/>
          <p:nvPr>
            <p:ph idx="1" type="body"/>
          </p:nvPr>
        </p:nvSpPr>
        <p:spPr>
          <a:xfrm>
            <a:off x="838200" y="1825625"/>
            <a:ext cx="113538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Font typeface="Courier New"/>
              <a:buChar char="●"/>
            </a:pPr>
            <a:r>
              <a:rPr lang="en-US">
                <a:latin typeface="Courier New"/>
                <a:ea typeface="Courier New"/>
                <a:cs typeface="Courier New"/>
                <a:sym typeface="Courier New"/>
              </a:rPr>
              <a:t>if: SwitchOp + MergeOp</a:t>
            </a:r>
            <a:endParaRPr>
              <a:latin typeface="Courier New"/>
              <a:ea typeface="Courier New"/>
              <a:cs typeface="Courier New"/>
              <a:sym typeface="Courier New"/>
            </a:endParaRPr>
          </a:p>
          <a:p>
            <a:pPr indent="0" lvl="0" marL="457200" rtl="0" algn="l">
              <a:spcBef>
                <a:spcPts val="1000"/>
              </a:spcBef>
              <a:spcAft>
                <a:spcPts val="0"/>
              </a:spcAft>
              <a:buNone/>
            </a:pPr>
            <a:r>
              <a:rPr lang="en-US">
                <a:latin typeface="Courier New"/>
                <a:ea typeface="Courier New"/>
                <a:cs typeface="Courier New"/>
                <a:sym typeface="Courier New"/>
              </a:rPr>
              <a:t>while/for: SwitchOp + MergeOp + NextIterationOps</a:t>
            </a:r>
            <a:endParaRPr>
              <a:latin typeface="Courier New"/>
              <a:ea typeface="Courier New"/>
              <a:cs typeface="Courier New"/>
              <a:sym typeface="Courier New"/>
            </a:endParaRPr>
          </a:p>
          <a:p>
            <a:pPr indent="0" lvl="0" marL="457200" rtl="0" algn="l">
              <a:spcBef>
                <a:spcPts val="1000"/>
              </a:spcBef>
              <a:spcAft>
                <a:spcPts val="0"/>
              </a:spcAft>
              <a:buNone/>
            </a:pPr>
            <a:r>
              <a:rPr lang="en-US">
                <a:latin typeface="Courier New"/>
                <a:ea typeface="Courier New"/>
                <a:cs typeface="Courier New"/>
                <a:sym typeface="Courier New"/>
              </a:rPr>
              <a:t>func: InvokeOp</a:t>
            </a:r>
            <a:endParaRPr>
              <a:latin typeface="Courier New"/>
              <a:ea typeface="Courier New"/>
              <a:cs typeface="Courier New"/>
              <a:sym typeface="Courier New"/>
            </a:endParaRPr>
          </a:p>
          <a:p>
            <a:pPr indent="0" lvl="0" marL="457200" rtl="0" algn="l">
              <a:spcBef>
                <a:spcPts val="1000"/>
              </a:spcBef>
              <a:spcAft>
                <a:spcPts val="0"/>
              </a:spcAft>
              <a:buNone/>
            </a:pPr>
            <a:r>
              <a:t/>
            </a:r>
            <a:endParaRPr>
              <a:latin typeface="Courier New"/>
              <a:ea typeface="Courier New"/>
              <a:cs typeface="Courier New"/>
              <a:sym typeface="Courier New"/>
            </a:endParaRPr>
          </a:p>
          <a:p>
            <a:pPr indent="-342900" lvl="0" marL="457200" rtl="0" algn="l">
              <a:spcBef>
                <a:spcPts val="1000"/>
              </a:spcBef>
              <a:spcAft>
                <a:spcPts val="0"/>
              </a:spcAft>
              <a:buSzPts val="1800"/>
              <a:buChar char="●"/>
            </a:pPr>
            <a:r>
              <a:rPr b="1" lang="en-US"/>
              <a:t>Speculative graph generation: unrolling and inlining</a:t>
            </a:r>
            <a:endParaRPr/>
          </a:p>
        </p:txBody>
      </p:sp>
      <p:sp>
        <p:nvSpPr>
          <p:cNvPr id="220" name="Google Shape;220;g7d91d80004_0_30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g7d91d80004_0_139"/>
          <p:cNvPicPr preferRelativeResize="0"/>
          <p:nvPr/>
        </p:nvPicPr>
        <p:blipFill>
          <a:blip r:embed="rId3">
            <a:alphaModFix/>
          </a:blip>
          <a:stretch>
            <a:fillRect/>
          </a:stretch>
        </p:blipFill>
        <p:spPr>
          <a:xfrm>
            <a:off x="656888" y="2460400"/>
            <a:ext cx="6016425" cy="3968775"/>
          </a:xfrm>
          <a:prstGeom prst="rect">
            <a:avLst/>
          </a:prstGeom>
          <a:noFill/>
          <a:ln>
            <a:noFill/>
          </a:ln>
        </p:spPr>
      </p:pic>
      <p:sp>
        <p:nvSpPr>
          <p:cNvPr id="227" name="Google Shape;227;g7d91d80004_0_1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Dynamic Type</a:t>
            </a:r>
            <a:endParaRPr/>
          </a:p>
        </p:txBody>
      </p:sp>
      <p:sp>
        <p:nvSpPr>
          <p:cNvPr id="228" name="Google Shape;228;g7d91d80004_0_139"/>
          <p:cNvSpPr txBox="1"/>
          <p:nvPr>
            <p:ph idx="1" type="body"/>
          </p:nvPr>
        </p:nvSpPr>
        <p:spPr>
          <a:xfrm>
            <a:off x="6368500" y="2460400"/>
            <a:ext cx="5044200" cy="4351200"/>
          </a:xfrm>
          <a:prstGeom prst="rect">
            <a:avLst/>
          </a:prstGeom>
        </p:spPr>
        <p:txBody>
          <a:bodyPr anchorCtr="0" anchor="ctr" bIns="45700" lIns="91425" spcFirstLastPara="1" rIns="91425" wrap="square" tIns="45700">
            <a:noAutofit/>
          </a:bodyPr>
          <a:lstStyle/>
          <a:p>
            <a:pPr indent="0" lvl="0" marL="457200" rtl="0" algn="l">
              <a:spcBef>
                <a:spcPts val="1000"/>
              </a:spcBef>
              <a:spcAft>
                <a:spcPts val="0"/>
              </a:spcAft>
              <a:buNone/>
            </a:pPr>
            <a:r>
              <a:t/>
            </a:r>
            <a:endParaRPr b="1"/>
          </a:p>
          <a:p>
            <a:pPr indent="0" lvl="0" marL="457200" rtl="0" algn="l">
              <a:spcBef>
                <a:spcPts val="1000"/>
              </a:spcBef>
              <a:spcAft>
                <a:spcPts val="0"/>
              </a:spcAft>
              <a:buNone/>
            </a:pPr>
            <a:r>
              <a:rPr b="1" lang="en-US"/>
              <a:t>Speculative graph generation: specialization</a:t>
            </a:r>
            <a:endParaRPr b="1"/>
          </a:p>
          <a:p>
            <a:pPr indent="0" lvl="0" marL="457200" rtl="0" algn="l">
              <a:spcBef>
                <a:spcPts val="1000"/>
              </a:spcBef>
              <a:spcAft>
                <a:spcPts val="0"/>
              </a:spcAft>
              <a:buNone/>
            </a:pPr>
            <a:r>
              <a:t/>
            </a:r>
            <a:endParaRPr/>
          </a:p>
        </p:txBody>
      </p:sp>
      <p:sp>
        <p:nvSpPr>
          <p:cNvPr id="229" name="Google Shape;229;g7d91d80004_0_1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7d91d80004_0_1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Impure Functions</a:t>
            </a:r>
            <a:endParaRPr/>
          </a:p>
        </p:txBody>
      </p:sp>
      <p:sp>
        <p:nvSpPr>
          <p:cNvPr id="236" name="Google Shape;236;g7d91d80004_0_130"/>
          <p:cNvSpPr txBox="1"/>
          <p:nvPr>
            <p:ph idx="1" type="body"/>
          </p:nvPr>
        </p:nvSpPr>
        <p:spPr>
          <a:xfrm>
            <a:off x="838200" y="1825625"/>
            <a:ext cx="52563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b="1" lang="en-US"/>
              <a:t>Optimized graph generation: deferred state update</a:t>
            </a:r>
            <a:endParaRPr b="1"/>
          </a:p>
        </p:txBody>
      </p:sp>
      <p:sp>
        <p:nvSpPr>
          <p:cNvPr id="237" name="Google Shape;237;g7d91d80004_0_1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8" name="Google Shape;238;g7d91d80004_0_130"/>
          <p:cNvPicPr preferRelativeResize="0"/>
          <p:nvPr/>
        </p:nvPicPr>
        <p:blipFill>
          <a:blip r:embed="rId3">
            <a:alphaModFix/>
          </a:blip>
          <a:stretch>
            <a:fillRect/>
          </a:stretch>
        </p:blipFill>
        <p:spPr>
          <a:xfrm>
            <a:off x="6379650" y="2510938"/>
            <a:ext cx="5536825" cy="298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g7d91d80004_0_1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p:txBody>
      </p:sp>
      <p:sp>
        <p:nvSpPr>
          <p:cNvPr id="245" name="Google Shape;245;g7d91d80004_0_122"/>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246" name="Google Shape;246;g7d91d80004_0_1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7" name="Google Shape;247;g7d91d80004_0_122"/>
          <p:cNvPicPr preferRelativeResize="0"/>
          <p:nvPr/>
        </p:nvPicPr>
        <p:blipFill>
          <a:blip r:embed="rId3">
            <a:alphaModFix/>
          </a:blip>
          <a:stretch>
            <a:fillRect/>
          </a:stretch>
        </p:blipFill>
        <p:spPr>
          <a:xfrm>
            <a:off x="4871826" y="417138"/>
            <a:ext cx="6617051" cy="6023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g7d91d80004_0_14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p:txBody>
      </p:sp>
      <p:sp>
        <p:nvSpPr>
          <p:cNvPr id="254" name="Google Shape;254;g7d91d80004_0_149"/>
          <p:cNvSpPr txBox="1"/>
          <p:nvPr>
            <p:ph idx="1" type="body"/>
          </p:nvPr>
        </p:nvSpPr>
        <p:spPr>
          <a:xfrm>
            <a:off x="838200" y="5246025"/>
            <a:ext cx="10515600" cy="12303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The c</a:t>
            </a:r>
            <a:r>
              <a:rPr lang="en-US"/>
              <a:t>onversion from Imperative to Symbolic Graph is successful.</a:t>
            </a:r>
            <a:endParaRPr/>
          </a:p>
        </p:txBody>
      </p:sp>
      <p:sp>
        <p:nvSpPr>
          <p:cNvPr id="255" name="Google Shape;255;g7d91d80004_0_1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6" name="Google Shape;256;g7d91d80004_0_149"/>
          <p:cNvPicPr preferRelativeResize="0"/>
          <p:nvPr/>
        </p:nvPicPr>
        <p:blipFill>
          <a:blip r:embed="rId3">
            <a:alphaModFix/>
          </a:blip>
          <a:stretch>
            <a:fillRect/>
          </a:stretch>
        </p:blipFill>
        <p:spPr>
          <a:xfrm>
            <a:off x="152400" y="1534039"/>
            <a:ext cx="12191998" cy="409472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g7d91d80004_0_15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endParaRPr/>
          </a:p>
        </p:txBody>
      </p:sp>
      <p:sp>
        <p:nvSpPr>
          <p:cNvPr id="263" name="Google Shape;263;g7d91d80004_0_158"/>
          <p:cNvSpPr txBox="1"/>
          <p:nvPr>
            <p:ph idx="1" type="body"/>
          </p:nvPr>
        </p:nvSpPr>
        <p:spPr>
          <a:xfrm>
            <a:off x="838200" y="1825625"/>
            <a:ext cx="35877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t/>
            </a:r>
            <a:endParaRPr/>
          </a:p>
        </p:txBody>
      </p:sp>
      <p:sp>
        <p:nvSpPr>
          <p:cNvPr id="264" name="Google Shape;264;g7d91d80004_0_1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5" name="Google Shape;265;g7d91d80004_0_158"/>
          <p:cNvPicPr preferRelativeResize="0"/>
          <p:nvPr/>
        </p:nvPicPr>
        <p:blipFill>
          <a:blip r:embed="rId3">
            <a:alphaModFix/>
          </a:blip>
          <a:stretch>
            <a:fillRect/>
          </a:stretch>
        </p:blipFill>
        <p:spPr>
          <a:xfrm>
            <a:off x="4508475" y="113125"/>
            <a:ext cx="7503449" cy="6631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7d7cd4b87a_0_15"/>
          <p:cNvSpPr txBox="1"/>
          <p:nvPr>
            <p:ph type="title"/>
          </p:nvPr>
        </p:nvSpPr>
        <p:spPr>
          <a:xfrm>
            <a:off x="838200" y="276615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None/>
            </a:pPr>
            <a:r>
              <a:rPr lang="en-US" sz="3000"/>
              <a:t>JANUS: Fast and Flexible Deep Learning via Symbolic Graph Execution of Imperative Programs </a:t>
            </a:r>
            <a:endParaRPr sz="3000"/>
          </a:p>
          <a:p>
            <a:pPr indent="0" lvl="0" marL="0" rtl="0" algn="l">
              <a:spcBef>
                <a:spcPts val="1200"/>
              </a:spcBef>
              <a:spcAft>
                <a:spcPts val="0"/>
              </a:spcAft>
              <a:buNone/>
            </a:pPr>
            <a:r>
              <a:t/>
            </a:r>
            <a:endParaRPr sz="3000"/>
          </a:p>
        </p:txBody>
      </p:sp>
      <p:sp>
        <p:nvSpPr>
          <p:cNvPr id="103" name="Google Shape;103;g7d7cd4b87a_0_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g7d91d80004_0_18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Comparison between Related works and JANUS</a:t>
            </a:r>
            <a:endParaRPr/>
          </a:p>
        </p:txBody>
      </p:sp>
      <p:sp>
        <p:nvSpPr>
          <p:cNvPr id="272" name="Google Shape;272;g7d91d80004_0_182"/>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AutoNum type="arabicPeriod"/>
            </a:pPr>
            <a:r>
              <a:rPr lang="en-US"/>
              <a:t>Tracing-based graph generation approaches</a:t>
            </a:r>
            <a:endParaRPr/>
          </a:p>
          <a:p>
            <a:pPr indent="-342900" lvl="1" marL="914400" rtl="0" algn="l">
              <a:spcBef>
                <a:spcPts val="0"/>
              </a:spcBef>
              <a:spcAft>
                <a:spcPts val="0"/>
              </a:spcAft>
              <a:buSzPts val="1800"/>
              <a:buAutoNum type="alphaLcPeriod"/>
            </a:pPr>
            <a:r>
              <a:rPr lang="en-US"/>
              <a:t>fail to capture dynamic semantics of the Python interpreter correctly</a:t>
            </a:r>
            <a:endParaRPr/>
          </a:p>
          <a:p>
            <a:pPr indent="-342900" lvl="1" marL="914400" rtl="0" algn="l">
              <a:spcBef>
                <a:spcPts val="0"/>
              </a:spcBef>
              <a:spcAft>
                <a:spcPts val="0"/>
              </a:spcAft>
              <a:buSzPts val="1800"/>
              <a:buAutoNum type="alphaLcPeriod"/>
            </a:pPr>
            <a:r>
              <a:rPr lang="en-US"/>
              <a:t>currently do not give any feedback about incorrectly-converted control flows to users</a:t>
            </a:r>
            <a:endParaRPr/>
          </a:p>
          <a:p>
            <a:pPr indent="-342900" lvl="0" marL="457200" rtl="0" algn="l">
              <a:spcBef>
                <a:spcPts val="0"/>
              </a:spcBef>
              <a:spcAft>
                <a:spcPts val="0"/>
              </a:spcAft>
              <a:buSzPts val="1800"/>
              <a:buAutoNum type="arabicPeriod"/>
            </a:pPr>
            <a:r>
              <a:rPr lang="en-US"/>
              <a:t>Approaches for a less-dynamic host language</a:t>
            </a:r>
            <a:endParaRPr/>
          </a:p>
          <a:p>
            <a:pPr indent="-342900" lvl="1" marL="914400" rtl="0" algn="l">
              <a:spcBef>
                <a:spcPts val="0"/>
              </a:spcBef>
              <a:spcAft>
                <a:spcPts val="0"/>
              </a:spcAft>
              <a:buSzPts val="1800"/>
              <a:buAutoNum type="alphaLcPeriod"/>
            </a:pPr>
            <a:r>
              <a:rPr lang="en-US"/>
              <a:t>lose the merit of supporting Python</a:t>
            </a:r>
            <a:endParaRPr/>
          </a:p>
        </p:txBody>
      </p:sp>
      <p:sp>
        <p:nvSpPr>
          <p:cNvPr id="273" name="Google Shape;273;g7d91d80004_0_18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g7d91d80004_0_2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Change of Tensorflow 2 and PyTorch 1.4</a:t>
            </a:r>
            <a:endParaRPr/>
          </a:p>
        </p:txBody>
      </p:sp>
      <p:sp>
        <p:nvSpPr>
          <p:cNvPr id="280" name="Google Shape;280;g7d91d80004_0_239"/>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TF 2: better integrating with the Python runtime with Eager execution.</a:t>
            </a:r>
            <a:endParaRPr/>
          </a:p>
          <a:p>
            <a:pPr indent="0" lvl="0" marL="0" rtl="0" algn="l">
              <a:spcBef>
                <a:spcPts val="1000"/>
              </a:spcBef>
              <a:spcAft>
                <a:spcPts val="0"/>
              </a:spcAft>
              <a:buNone/>
            </a:pPr>
            <a:r>
              <a:rPr lang="en-US"/>
              <a:t>“</a:t>
            </a:r>
            <a:r>
              <a:rPr lang="en-US" sz="1200">
                <a:latin typeface="Roboto"/>
                <a:ea typeface="Roboto"/>
                <a:cs typeface="Roboto"/>
                <a:sym typeface="Roboto"/>
              </a:rPr>
              <a:t>TensorFlow 1.X requires users to manually stitch together an </a:t>
            </a:r>
            <a:r>
              <a:rPr lang="en-US" sz="1200" u="sng">
                <a:solidFill>
                  <a:schemeClr val="hlink"/>
                </a:solidFill>
                <a:latin typeface="Roboto"/>
                <a:ea typeface="Roboto"/>
                <a:cs typeface="Roboto"/>
                <a:sym typeface="Roboto"/>
                <a:hlinkClick r:id="rId3"/>
              </a:rPr>
              <a:t>abstract syntax tree</a:t>
            </a:r>
            <a:r>
              <a:rPr lang="en-US" sz="1200">
                <a:latin typeface="Roboto"/>
                <a:ea typeface="Roboto"/>
                <a:cs typeface="Roboto"/>
                <a:sym typeface="Roboto"/>
              </a:rPr>
              <a:t> (the graph) by making tf.* API calls. It then requires users to manually compile the abstract syntax tree by passing a set of output tensors and input tensors to a </a:t>
            </a:r>
            <a:r>
              <a:rPr lang="en-US" sz="1200">
                <a:highlight>
                  <a:srgbClr val="F5F6F7"/>
                </a:highlight>
                <a:latin typeface="Roboto Mono"/>
                <a:ea typeface="Roboto Mono"/>
                <a:cs typeface="Roboto Mono"/>
                <a:sym typeface="Roboto Mono"/>
              </a:rPr>
              <a:t>session.run()</a:t>
            </a:r>
            <a:r>
              <a:rPr lang="en-US" sz="1200">
                <a:latin typeface="Roboto"/>
                <a:ea typeface="Roboto"/>
                <a:cs typeface="Roboto"/>
                <a:sym typeface="Roboto"/>
              </a:rPr>
              <a:t> call. By contrast, TensorFlow 2.0 executes eagerly (like Python normally does) and in 2.0, graphs and sessions should feel like implementation details.</a:t>
            </a:r>
            <a:r>
              <a:rPr lang="en-US"/>
              <a:t>”</a:t>
            </a:r>
            <a:endParaRPr/>
          </a:p>
          <a:p>
            <a:pPr indent="0" lvl="0" marL="0" rtl="0" algn="l">
              <a:spcBef>
                <a:spcPts val="1000"/>
              </a:spcBef>
              <a:spcAft>
                <a:spcPts val="0"/>
              </a:spcAft>
              <a:buNone/>
            </a:pPr>
            <a:r>
              <a:rPr lang="en-US"/>
              <a:t>PyTorch 1.4: Distributed model parallel training</a:t>
            </a:r>
            <a:endParaRPr/>
          </a:p>
          <a:p>
            <a:pPr indent="0" lvl="0" marL="0" rtl="0" algn="l">
              <a:spcBef>
                <a:spcPts val="1000"/>
              </a:spcBef>
              <a:spcAft>
                <a:spcPts val="0"/>
              </a:spcAft>
              <a:buNone/>
            </a:pPr>
            <a:r>
              <a:rPr lang="en-US"/>
              <a:t>“</a:t>
            </a:r>
            <a:r>
              <a:rPr lang="en-US" sz="1200">
                <a:solidFill>
                  <a:srgbClr val="262626"/>
                </a:solidFill>
                <a:highlight>
                  <a:srgbClr val="FFFFFF"/>
                </a:highlight>
                <a:latin typeface="Arial"/>
                <a:ea typeface="Arial"/>
                <a:cs typeface="Arial"/>
                <a:sym typeface="Arial"/>
              </a:rPr>
              <a:t>builds the autograd graph during the forward pass and this graph is used to execute the backward pass</a:t>
            </a:r>
            <a:r>
              <a:rPr lang="en-US"/>
              <a:t>”</a:t>
            </a:r>
            <a:endParaRPr/>
          </a:p>
          <a:p>
            <a:pPr indent="0" lvl="0" marL="0" rtl="0" algn="l">
              <a:spcBef>
                <a:spcPts val="1000"/>
              </a:spcBef>
              <a:spcAft>
                <a:spcPts val="0"/>
              </a:spcAft>
              <a:buNone/>
            </a:pPr>
            <a:r>
              <a:t/>
            </a:r>
            <a:endParaRPr/>
          </a:p>
        </p:txBody>
      </p:sp>
      <p:sp>
        <p:nvSpPr>
          <p:cNvPr id="281" name="Google Shape;281;g7d91d80004_0_2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g7d91d80004_0_24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Change of Tensorflow 2 and PyTorch 1.4</a:t>
            </a:r>
            <a:endParaRPr/>
          </a:p>
        </p:txBody>
      </p:sp>
      <p:sp>
        <p:nvSpPr>
          <p:cNvPr id="288" name="Google Shape;288;g7d91d80004_0_246"/>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TF 2: better integrating with the Python runtime with Eager execution.</a:t>
            </a:r>
            <a:endParaRPr/>
          </a:p>
          <a:p>
            <a:pPr indent="0" lvl="0" marL="0" rtl="0" algn="l">
              <a:spcBef>
                <a:spcPts val="1000"/>
              </a:spcBef>
              <a:spcAft>
                <a:spcPts val="0"/>
              </a:spcAft>
              <a:buNone/>
            </a:pPr>
            <a:r>
              <a:rPr lang="en-US"/>
              <a:t>“</a:t>
            </a:r>
            <a:r>
              <a:rPr lang="en-US" sz="1200">
                <a:latin typeface="Roboto"/>
                <a:ea typeface="Roboto"/>
                <a:cs typeface="Roboto"/>
                <a:sym typeface="Roboto"/>
              </a:rPr>
              <a:t>TensorFlow 1.X requires users to manually stitch together an </a:t>
            </a:r>
            <a:r>
              <a:rPr lang="en-US" sz="1200" u="sng">
                <a:solidFill>
                  <a:schemeClr val="hlink"/>
                </a:solidFill>
                <a:latin typeface="Roboto"/>
                <a:ea typeface="Roboto"/>
                <a:cs typeface="Roboto"/>
                <a:sym typeface="Roboto"/>
                <a:hlinkClick r:id="rId3"/>
              </a:rPr>
              <a:t>abstract syntax tree</a:t>
            </a:r>
            <a:r>
              <a:rPr lang="en-US" sz="1200">
                <a:latin typeface="Roboto"/>
                <a:ea typeface="Roboto"/>
                <a:cs typeface="Roboto"/>
                <a:sym typeface="Roboto"/>
              </a:rPr>
              <a:t> (the graph) by making tf.* API calls. It then requires users to manually compile the abstract syntax tree by passing a set of output tensors and input tensors to a </a:t>
            </a:r>
            <a:r>
              <a:rPr lang="en-US" sz="1200">
                <a:highlight>
                  <a:srgbClr val="F5F6F7"/>
                </a:highlight>
                <a:latin typeface="Roboto Mono"/>
                <a:ea typeface="Roboto Mono"/>
                <a:cs typeface="Roboto Mono"/>
                <a:sym typeface="Roboto Mono"/>
              </a:rPr>
              <a:t>session.run()</a:t>
            </a:r>
            <a:r>
              <a:rPr lang="en-US" sz="1200">
                <a:latin typeface="Roboto"/>
                <a:ea typeface="Roboto"/>
                <a:cs typeface="Roboto"/>
                <a:sym typeface="Roboto"/>
              </a:rPr>
              <a:t> call. By contrast, TensorFlow 2.0 executes eagerly (like Python normally does) and in 2.0, graphs and sessions should feel like implementation details.</a:t>
            </a:r>
            <a:r>
              <a:rPr lang="en-US"/>
              <a:t>”</a:t>
            </a:r>
            <a:endParaRPr/>
          </a:p>
          <a:p>
            <a:pPr indent="0" lvl="0" marL="0" rtl="0" algn="l">
              <a:spcBef>
                <a:spcPts val="1000"/>
              </a:spcBef>
              <a:spcAft>
                <a:spcPts val="0"/>
              </a:spcAft>
              <a:buNone/>
            </a:pPr>
            <a:r>
              <a:rPr lang="en-US"/>
              <a:t>PyTorch 1.4: Distributed model parallel training</a:t>
            </a:r>
            <a:endParaRPr/>
          </a:p>
          <a:p>
            <a:pPr indent="0" lvl="0" marL="0" rtl="0" algn="l">
              <a:spcBef>
                <a:spcPts val="1000"/>
              </a:spcBef>
              <a:spcAft>
                <a:spcPts val="0"/>
              </a:spcAft>
              <a:buNone/>
            </a:pPr>
            <a:r>
              <a:rPr lang="en-US"/>
              <a:t>“</a:t>
            </a:r>
            <a:r>
              <a:rPr lang="en-US" sz="1200">
                <a:solidFill>
                  <a:srgbClr val="262626"/>
                </a:solidFill>
                <a:highlight>
                  <a:srgbClr val="FFFFFF"/>
                </a:highlight>
                <a:latin typeface="Arial"/>
                <a:ea typeface="Arial"/>
                <a:cs typeface="Arial"/>
                <a:sym typeface="Arial"/>
              </a:rPr>
              <a:t>builds the autograd graph during the forward pass and this graph is used to execute the backward pass</a:t>
            </a:r>
            <a:r>
              <a:rPr lang="en-US"/>
              <a:t>”</a:t>
            </a:r>
            <a:endParaRPr/>
          </a:p>
          <a:p>
            <a:pPr indent="0" lvl="0" marL="0" rtl="0" algn="l">
              <a:spcBef>
                <a:spcPts val="1000"/>
              </a:spcBef>
              <a:spcAft>
                <a:spcPts val="0"/>
              </a:spcAft>
              <a:buNone/>
            </a:pPr>
            <a:r>
              <a:t/>
            </a:r>
            <a:endParaRPr/>
          </a:p>
        </p:txBody>
      </p:sp>
      <p:sp>
        <p:nvSpPr>
          <p:cNvPr id="289" name="Google Shape;289;g7d91d80004_0_2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0" name="Google Shape;290;g7d91d80004_0_246"/>
          <p:cNvPicPr preferRelativeResize="0"/>
          <p:nvPr/>
        </p:nvPicPr>
        <p:blipFill>
          <a:blip r:embed="rId4">
            <a:alphaModFix/>
          </a:blip>
          <a:stretch>
            <a:fillRect/>
          </a:stretch>
        </p:blipFill>
        <p:spPr>
          <a:xfrm>
            <a:off x="7646925" y="1749425"/>
            <a:ext cx="4091376" cy="4725599"/>
          </a:xfrm>
          <a:prstGeom prst="rect">
            <a:avLst/>
          </a:prstGeom>
          <a:noFill/>
          <a:ln>
            <a:noFill/>
          </a:ln>
        </p:spPr>
      </p:pic>
      <p:sp>
        <p:nvSpPr>
          <p:cNvPr id="291" name="Google Shape;291;g7d91d80004_0_246"/>
          <p:cNvSpPr txBox="1"/>
          <p:nvPr/>
        </p:nvSpPr>
        <p:spPr>
          <a:xfrm>
            <a:off x="7924800" y="6311625"/>
            <a:ext cx="3429000" cy="8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u="sng">
                <a:solidFill>
                  <a:schemeClr val="hlink"/>
                </a:solidFill>
                <a:hlinkClick r:id="rId5"/>
              </a:rPr>
              <a:t>https://pytorch.org/docs/stable/notes/distributed_autograd.html</a:t>
            </a:r>
            <a:endParaRPr>
              <a:latin typeface="Gill Sans"/>
              <a:ea typeface="Gill Sans"/>
              <a:cs typeface="Gill Sans"/>
              <a:sym typeface="Gill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g7d91d80004_0_0"/>
          <p:cNvSpPr txBox="1"/>
          <p:nvPr>
            <p:ph type="title"/>
          </p:nvPr>
        </p:nvSpPr>
        <p:spPr>
          <a:xfrm>
            <a:off x="838200" y="2766150"/>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t>TASO: Optimizing Deep Learning Computation with Automatic Generation of Graph Substitutions</a:t>
            </a:r>
            <a:endParaRPr sz="3000"/>
          </a:p>
          <a:p>
            <a:pPr indent="0" lvl="0" marL="0" rtl="0" algn="l">
              <a:spcBef>
                <a:spcPts val="0"/>
              </a:spcBef>
              <a:spcAft>
                <a:spcPts val="0"/>
              </a:spcAft>
              <a:buNone/>
            </a:pPr>
            <a:r>
              <a:t/>
            </a:r>
            <a:endParaRPr sz="3000"/>
          </a:p>
        </p:txBody>
      </p:sp>
      <p:sp>
        <p:nvSpPr>
          <p:cNvPr id="298" name="Google Shape;298;g7d91d80004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7d7cd4b87a_0_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DNN Optimization with Graph Substitution</a:t>
            </a:r>
            <a:endParaRPr/>
          </a:p>
        </p:txBody>
      </p:sp>
      <p:sp>
        <p:nvSpPr>
          <p:cNvPr id="305" name="Google Shape;305;g7d7cd4b87a_0_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6" name="Google Shape;306;g7d7cd4b87a_0_22"/>
          <p:cNvPicPr preferRelativeResize="0"/>
          <p:nvPr/>
        </p:nvPicPr>
        <p:blipFill>
          <a:blip r:embed="rId3">
            <a:alphaModFix/>
          </a:blip>
          <a:stretch>
            <a:fillRect/>
          </a:stretch>
        </p:blipFill>
        <p:spPr>
          <a:xfrm>
            <a:off x="2733677" y="1888138"/>
            <a:ext cx="5876926" cy="2921188"/>
          </a:xfrm>
          <a:prstGeom prst="rect">
            <a:avLst/>
          </a:prstGeom>
          <a:noFill/>
          <a:ln>
            <a:noFill/>
          </a:ln>
        </p:spPr>
      </p:pic>
      <p:sp>
        <p:nvSpPr>
          <p:cNvPr id="307" name="Google Shape;307;g7d7cd4b87a_0_22"/>
          <p:cNvSpPr/>
          <p:nvPr/>
        </p:nvSpPr>
        <p:spPr>
          <a:xfrm>
            <a:off x="5289650" y="1698700"/>
            <a:ext cx="3870300" cy="345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7d7cd4b87a_0_3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DNN Optimization with Graph Substitution</a:t>
            </a:r>
            <a:endParaRPr/>
          </a:p>
        </p:txBody>
      </p:sp>
      <p:sp>
        <p:nvSpPr>
          <p:cNvPr id="314" name="Google Shape;314;g7d7cd4b87a_0_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5" name="Google Shape;315;g7d7cd4b87a_0_35"/>
          <p:cNvSpPr txBox="1"/>
          <p:nvPr>
            <p:ph idx="1" type="body"/>
          </p:nvPr>
        </p:nvSpPr>
        <p:spPr>
          <a:xfrm>
            <a:off x="687675" y="5006650"/>
            <a:ext cx="10515600" cy="21954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Char char="•"/>
            </a:pPr>
            <a:r>
              <a:rPr lang="en-US"/>
              <a:t>Functionally equivalent</a:t>
            </a:r>
            <a:endParaRPr/>
          </a:p>
          <a:p>
            <a:pPr indent="-342900" lvl="0" marL="457200" rtl="0" algn="l">
              <a:spcBef>
                <a:spcPts val="0"/>
              </a:spcBef>
              <a:spcAft>
                <a:spcPts val="0"/>
              </a:spcAft>
              <a:buSzPts val="1800"/>
              <a:buChar char="•"/>
            </a:pPr>
            <a:r>
              <a:rPr lang="en-US"/>
              <a:t>Faster </a:t>
            </a:r>
            <a:r>
              <a:rPr lang="en-US"/>
              <a:t>with</a:t>
            </a:r>
            <a:r>
              <a:rPr lang="en-US"/>
              <a:t> specific architecture</a:t>
            </a:r>
            <a:endParaRPr/>
          </a:p>
          <a:p>
            <a:pPr indent="0" lvl="0" marL="0" rtl="0" algn="l">
              <a:spcBef>
                <a:spcPts val="1000"/>
              </a:spcBef>
              <a:spcAft>
                <a:spcPts val="0"/>
              </a:spcAft>
              <a:buNone/>
            </a:pPr>
            <a:r>
              <a:t/>
            </a:r>
            <a:endParaRPr/>
          </a:p>
        </p:txBody>
      </p:sp>
      <p:pic>
        <p:nvPicPr>
          <p:cNvPr id="316" name="Google Shape;316;g7d7cd4b87a_0_35"/>
          <p:cNvPicPr preferRelativeResize="0"/>
          <p:nvPr/>
        </p:nvPicPr>
        <p:blipFill>
          <a:blip r:embed="rId3">
            <a:alphaModFix/>
          </a:blip>
          <a:stretch>
            <a:fillRect/>
          </a:stretch>
        </p:blipFill>
        <p:spPr>
          <a:xfrm>
            <a:off x="2733677" y="1888138"/>
            <a:ext cx="5876926" cy="29211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g7d7cd4b87a_0_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23" name="Google Shape;323;g7d7cd4b87a_0_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4" name="Google Shape;324;g7d7cd4b87a_0_44"/>
          <p:cNvPicPr preferRelativeResize="0"/>
          <p:nvPr/>
        </p:nvPicPr>
        <p:blipFill>
          <a:blip r:embed="rId3">
            <a:alphaModFix/>
          </a:blip>
          <a:stretch>
            <a:fillRect/>
          </a:stretch>
        </p:blipFill>
        <p:spPr>
          <a:xfrm>
            <a:off x="6998725" y="1873600"/>
            <a:ext cx="3978375" cy="378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g7d7cd4b87a_0_7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31" name="Google Shape;331;g7d7cd4b87a_0_7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2" name="Google Shape;332;g7d7cd4b87a_0_70"/>
          <p:cNvPicPr preferRelativeResize="0"/>
          <p:nvPr/>
        </p:nvPicPr>
        <p:blipFill>
          <a:blip r:embed="rId3">
            <a:alphaModFix/>
          </a:blip>
          <a:stretch>
            <a:fillRect/>
          </a:stretch>
        </p:blipFill>
        <p:spPr>
          <a:xfrm>
            <a:off x="6998725" y="1873600"/>
            <a:ext cx="3978375" cy="3782700"/>
          </a:xfrm>
          <a:prstGeom prst="rect">
            <a:avLst/>
          </a:prstGeom>
          <a:noFill/>
          <a:ln>
            <a:noFill/>
          </a:ln>
        </p:spPr>
      </p:pic>
      <p:sp>
        <p:nvSpPr>
          <p:cNvPr id="333" name="Google Shape;333;g7d7cd4b87a_0_70"/>
          <p:cNvSpPr txBox="1"/>
          <p:nvPr>
            <p:ph idx="1" type="body"/>
          </p:nvPr>
        </p:nvSpPr>
        <p:spPr>
          <a:xfrm>
            <a:off x="838200" y="1873600"/>
            <a:ext cx="7757100" cy="407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1" marL="914400" rtl="0" algn="l">
              <a:spcBef>
                <a:spcPts val="0"/>
              </a:spcBef>
              <a:spcAft>
                <a:spcPts val="0"/>
              </a:spcAft>
              <a:buSzPts val="1800"/>
              <a:buChar char="•"/>
            </a:pPr>
            <a:r>
              <a:rPr lang="en-US"/>
              <a:t>New operator</a:t>
            </a:r>
            <a:endParaRPr/>
          </a:p>
          <a:p>
            <a:pPr indent="-342900" lvl="1" marL="914400" rtl="0" algn="l">
              <a:spcBef>
                <a:spcPts val="0"/>
              </a:spcBef>
              <a:spcAft>
                <a:spcPts val="0"/>
              </a:spcAft>
              <a:buSzPts val="1800"/>
              <a:buChar char="•"/>
            </a:pPr>
            <a:r>
              <a:rPr lang="en-US"/>
              <a:t>New substitution strateg</a:t>
            </a:r>
            <a:r>
              <a:rPr lang="en-US"/>
              <a:t>y</a:t>
            </a:r>
            <a:endParaRPr/>
          </a:p>
          <a:p>
            <a:pPr indent="0" lvl="0" marL="0" rtl="0" algn="l">
              <a:spcBef>
                <a:spcPts val="10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g7d7cd4b87a_0_5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40" name="Google Shape;340;g7d7cd4b87a_0_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1" name="Google Shape;341;g7d7cd4b87a_0_55"/>
          <p:cNvPicPr preferRelativeResize="0"/>
          <p:nvPr/>
        </p:nvPicPr>
        <p:blipFill>
          <a:blip r:embed="rId3">
            <a:alphaModFix/>
          </a:blip>
          <a:stretch>
            <a:fillRect/>
          </a:stretch>
        </p:blipFill>
        <p:spPr>
          <a:xfrm>
            <a:off x="6998725" y="1873600"/>
            <a:ext cx="3978375" cy="3782700"/>
          </a:xfrm>
          <a:prstGeom prst="rect">
            <a:avLst/>
          </a:prstGeom>
          <a:noFill/>
          <a:ln>
            <a:noFill/>
          </a:ln>
        </p:spPr>
      </p:pic>
      <p:sp>
        <p:nvSpPr>
          <p:cNvPr id="342" name="Google Shape;342;g7d7cd4b87a_0_55"/>
          <p:cNvSpPr txBox="1"/>
          <p:nvPr>
            <p:ph idx="1" type="body"/>
          </p:nvPr>
        </p:nvSpPr>
        <p:spPr>
          <a:xfrm>
            <a:off x="838200" y="1873600"/>
            <a:ext cx="7757100" cy="407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1" marL="914400" rtl="0" algn="l">
              <a:spcBef>
                <a:spcPts val="0"/>
              </a:spcBef>
              <a:spcAft>
                <a:spcPts val="0"/>
              </a:spcAft>
              <a:buSzPts val="1800"/>
              <a:buChar char="•"/>
            </a:pPr>
            <a:r>
              <a:rPr lang="en-US"/>
              <a:t>New operator</a:t>
            </a:r>
            <a:endParaRPr/>
          </a:p>
          <a:p>
            <a:pPr indent="-342900" lvl="1" marL="914400" rtl="0" algn="l">
              <a:spcBef>
                <a:spcPts val="0"/>
              </a:spcBef>
              <a:spcAft>
                <a:spcPts val="0"/>
              </a:spcAft>
              <a:buSzPts val="1800"/>
              <a:buChar char="•"/>
            </a:pPr>
            <a:r>
              <a:rPr lang="en-US"/>
              <a:t>New substitution strategy</a:t>
            </a:r>
            <a:endParaRPr/>
          </a:p>
          <a:p>
            <a:pPr indent="0" lvl="0" marL="0" rtl="0" algn="l">
              <a:spcBef>
                <a:spcPts val="1000"/>
              </a:spcBef>
              <a:spcAft>
                <a:spcPts val="0"/>
              </a:spcAft>
              <a:buNone/>
            </a:pPr>
            <a:r>
              <a:t/>
            </a:r>
            <a:endParaRPr/>
          </a:p>
        </p:txBody>
      </p:sp>
      <p:grpSp>
        <p:nvGrpSpPr>
          <p:cNvPr id="343" name="Google Shape;343;g7d7cd4b87a_0_55"/>
          <p:cNvGrpSpPr/>
          <p:nvPr/>
        </p:nvGrpSpPr>
        <p:grpSpPr>
          <a:xfrm>
            <a:off x="7284278" y="1586693"/>
            <a:ext cx="1575751" cy="1015720"/>
            <a:chOff x="7208075" y="1475225"/>
            <a:chExt cx="1748697" cy="1127200"/>
          </a:xfrm>
        </p:grpSpPr>
        <p:pic>
          <p:nvPicPr>
            <p:cNvPr id="344" name="Google Shape;344;g7d7cd4b87a_0_55"/>
            <p:cNvPicPr preferRelativeResize="0"/>
            <p:nvPr/>
          </p:nvPicPr>
          <p:blipFill>
            <a:blip r:embed="rId4">
              <a:alphaModFix/>
            </a:blip>
            <a:stretch>
              <a:fillRect/>
            </a:stretch>
          </p:blipFill>
          <p:spPr>
            <a:xfrm>
              <a:off x="8373875" y="2000725"/>
              <a:ext cx="582897" cy="601700"/>
            </a:xfrm>
            <a:prstGeom prst="rect">
              <a:avLst/>
            </a:prstGeom>
            <a:noFill/>
            <a:ln>
              <a:noFill/>
            </a:ln>
          </p:spPr>
        </p:pic>
        <p:pic>
          <p:nvPicPr>
            <p:cNvPr id="345" name="Google Shape;345;g7d7cd4b87a_0_55"/>
            <p:cNvPicPr preferRelativeResize="0"/>
            <p:nvPr/>
          </p:nvPicPr>
          <p:blipFill>
            <a:blip r:embed="rId5">
              <a:alphaModFix/>
            </a:blip>
            <a:stretch>
              <a:fillRect/>
            </a:stretch>
          </p:blipFill>
          <p:spPr>
            <a:xfrm>
              <a:off x="7208075" y="2000725"/>
              <a:ext cx="582897" cy="601700"/>
            </a:xfrm>
            <a:prstGeom prst="rect">
              <a:avLst/>
            </a:prstGeom>
            <a:noFill/>
            <a:ln>
              <a:noFill/>
            </a:ln>
          </p:spPr>
        </p:pic>
        <p:pic>
          <p:nvPicPr>
            <p:cNvPr id="346" name="Google Shape;346;g7d7cd4b87a_0_55"/>
            <p:cNvPicPr preferRelativeResize="0"/>
            <p:nvPr/>
          </p:nvPicPr>
          <p:blipFill>
            <a:blip r:embed="rId6">
              <a:alphaModFix/>
            </a:blip>
            <a:stretch>
              <a:fillRect/>
            </a:stretch>
          </p:blipFill>
          <p:spPr>
            <a:xfrm>
              <a:off x="7208075" y="1475225"/>
              <a:ext cx="582897" cy="601700"/>
            </a:xfrm>
            <a:prstGeom prst="rect">
              <a:avLst/>
            </a:prstGeom>
            <a:noFill/>
            <a:ln>
              <a:noFill/>
            </a:ln>
          </p:spPr>
        </p:pic>
        <p:pic>
          <p:nvPicPr>
            <p:cNvPr id="347" name="Google Shape;347;g7d7cd4b87a_0_55"/>
            <p:cNvPicPr preferRelativeResize="0"/>
            <p:nvPr/>
          </p:nvPicPr>
          <p:blipFill>
            <a:blip r:embed="rId4">
              <a:alphaModFix/>
            </a:blip>
            <a:stretch>
              <a:fillRect/>
            </a:stretch>
          </p:blipFill>
          <p:spPr>
            <a:xfrm>
              <a:off x="7790975" y="1475225"/>
              <a:ext cx="582897" cy="601700"/>
            </a:xfrm>
            <a:prstGeom prst="rect">
              <a:avLst/>
            </a:prstGeom>
            <a:noFill/>
            <a:ln>
              <a:noFill/>
            </a:ln>
          </p:spPr>
        </p:pic>
        <p:pic>
          <p:nvPicPr>
            <p:cNvPr id="348" name="Google Shape;348;g7d7cd4b87a_0_55"/>
            <p:cNvPicPr preferRelativeResize="0"/>
            <p:nvPr/>
          </p:nvPicPr>
          <p:blipFill>
            <a:blip r:embed="rId5">
              <a:alphaModFix/>
            </a:blip>
            <a:stretch>
              <a:fillRect/>
            </a:stretch>
          </p:blipFill>
          <p:spPr>
            <a:xfrm>
              <a:off x="8373875" y="1475225"/>
              <a:ext cx="582897" cy="6017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g7d7cd4b87a_0_8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55" name="Google Shape;355;g7d7cd4b87a_0_8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56" name="Google Shape;356;g7d7cd4b87a_0_80"/>
          <p:cNvPicPr preferRelativeResize="0"/>
          <p:nvPr/>
        </p:nvPicPr>
        <p:blipFill>
          <a:blip r:embed="rId3">
            <a:alphaModFix/>
          </a:blip>
          <a:stretch>
            <a:fillRect/>
          </a:stretch>
        </p:blipFill>
        <p:spPr>
          <a:xfrm>
            <a:off x="6998725" y="1873600"/>
            <a:ext cx="3978375" cy="3782700"/>
          </a:xfrm>
          <a:prstGeom prst="rect">
            <a:avLst/>
          </a:prstGeom>
          <a:noFill/>
          <a:ln>
            <a:noFill/>
          </a:ln>
        </p:spPr>
      </p:pic>
      <p:sp>
        <p:nvSpPr>
          <p:cNvPr id="357" name="Google Shape;357;g7d7cd4b87a_0_80"/>
          <p:cNvSpPr txBox="1"/>
          <p:nvPr>
            <p:ph idx="1" type="body"/>
          </p:nvPr>
        </p:nvSpPr>
        <p:spPr>
          <a:xfrm>
            <a:off x="838200" y="1873600"/>
            <a:ext cx="7757100" cy="407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1" marL="914400" rtl="0" algn="l">
              <a:spcBef>
                <a:spcPts val="0"/>
              </a:spcBef>
              <a:spcAft>
                <a:spcPts val="0"/>
              </a:spcAft>
              <a:buSzPts val="1800"/>
              <a:buChar char="•"/>
            </a:pPr>
            <a:r>
              <a:rPr lang="en-US"/>
              <a:t>New operator</a:t>
            </a:r>
            <a:endParaRPr/>
          </a:p>
          <a:p>
            <a:pPr indent="-342900" lvl="1" marL="914400" rtl="0" algn="l">
              <a:spcBef>
                <a:spcPts val="0"/>
              </a:spcBef>
              <a:spcAft>
                <a:spcPts val="0"/>
              </a:spcAft>
              <a:buSzPts val="1800"/>
              <a:buChar char="•"/>
            </a:pPr>
            <a:r>
              <a:rPr lang="en-US"/>
              <a:t>New substitution strategy</a:t>
            </a:r>
            <a:endParaRPr/>
          </a:p>
          <a:p>
            <a:pPr indent="0" lvl="0" marL="0" rtl="0" algn="l">
              <a:spcBef>
                <a:spcPts val="1000"/>
              </a:spcBef>
              <a:spcAft>
                <a:spcPts val="0"/>
              </a:spcAft>
              <a:buNone/>
            </a:pPr>
            <a:r>
              <a:t/>
            </a:r>
            <a:endParaRPr/>
          </a:p>
        </p:txBody>
      </p:sp>
      <p:grpSp>
        <p:nvGrpSpPr>
          <p:cNvPr id="358" name="Google Shape;358;g7d7cd4b87a_0_80"/>
          <p:cNvGrpSpPr/>
          <p:nvPr/>
        </p:nvGrpSpPr>
        <p:grpSpPr>
          <a:xfrm>
            <a:off x="7284278" y="1586693"/>
            <a:ext cx="1575751" cy="1015720"/>
            <a:chOff x="7208075" y="1475225"/>
            <a:chExt cx="1748697" cy="1127200"/>
          </a:xfrm>
        </p:grpSpPr>
        <p:pic>
          <p:nvPicPr>
            <p:cNvPr id="359" name="Google Shape;359;g7d7cd4b87a_0_80"/>
            <p:cNvPicPr preferRelativeResize="0"/>
            <p:nvPr/>
          </p:nvPicPr>
          <p:blipFill>
            <a:blip r:embed="rId4">
              <a:alphaModFix/>
            </a:blip>
            <a:stretch>
              <a:fillRect/>
            </a:stretch>
          </p:blipFill>
          <p:spPr>
            <a:xfrm>
              <a:off x="8373875" y="2000725"/>
              <a:ext cx="582897" cy="601700"/>
            </a:xfrm>
            <a:prstGeom prst="rect">
              <a:avLst/>
            </a:prstGeom>
            <a:noFill/>
            <a:ln>
              <a:noFill/>
            </a:ln>
          </p:spPr>
        </p:pic>
        <p:pic>
          <p:nvPicPr>
            <p:cNvPr id="360" name="Google Shape;360;g7d7cd4b87a_0_80"/>
            <p:cNvPicPr preferRelativeResize="0"/>
            <p:nvPr/>
          </p:nvPicPr>
          <p:blipFill>
            <a:blip r:embed="rId5">
              <a:alphaModFix/>
            </a:blip>
            <a:stretch>
              <a:fillRect/>
            </a:stretch>
          </p:blipFill>
          <p:spPr>
            <a:xfrm>
              <a:off x="7208075" y="2000725"/>
              <a:ext cx="582897" cy="601700"/>
            </a:xfrm>
            <a:prstGeom prst="rect">
              <a:avLst/>
            </a:prstGeom>
            <a:noFill/>
            <a:ln>
              <a:noFill/>
            </a:ln>
          </p:spPr>
        </p:pic>
        <p:pic>
          <p:nvPicPr>
            <p:cNvPr id="361" name="Google Shape;361;g7d7cd4b87a_0_80"/>
            <p:cNvPicPr preferRelativeResize="0"/>
            <p:nvPr/>
          </p:nvPicPr>
          <p:blipFill>
            <a:blip r:embed="rId6">
              <a:alphaModFix/>
            </a:blip>
            <a:stretch>
              <a:fillRect/>
            </a:stretch>
          </p:blipFill>
          <p:spPr>
            <a:xfrm>
              <a:off x="7208075" y="1475225"/>
              <a:ext cx="582897" cy="601700"/>
            </a:xfrm>
            <a:prstGeom prst="rect">
              <a:avLst/>
            </a:prstGeom>
            <a:noFill/>
            <a:ln>
              <a:noFill/>
            </a:ln>
          </p:spPr>
        </p:pic>
        <p:pic>
          <p:nvPicPr>
            <p:cNvPr id="362" name="Google Shape;362;g7d7cd4b87a_0_80"/>
            <p:cNvPicPr preferRelativeResize="0"/>
            <p:nvPr/>
          </p:nvPicPr>
          <p:blipFill>
            <a:blip r:embed="rId4">
              <a:alphaModFix/>
            </a:blip>
            <a:stretch>
              <a:fillRect/>
            </a:stretch>
          </p:blipFill>
          <p:spPr>
            <a:xfrm>
              <a:off x="7790975" y="1475225"/>
              <a:ext cx="582897" cy="601700"/>
            </a:xfrm>
            <a:prstGeom prst="rect">
              <a:avLst/>
            </a:prstGeom>
            <a:noFill/>
            <a:ln>
              <a:noFill/>
            </a:ln>
          </p:spPr>
        </p:pic>
        <p:pic>
          <p:nvPicPr>
            <p:cNvPr id="363" name="Google Shape;363;g7d7cd4b87a_0_80"/>
            <p:cNvPicPr preferRelativeResize="0"/>
            <p:nvPr/>
          </p:nvPicPr>
          <p:blipFill>
            <a:blip r:embed="rId5">
              <a:alphaModFix/>
            </a:blip>
            <a:stretch>
              <a:fillRect/>
            </a:stretch>
          </p:blipFill>
          <p:spPr>
            <a:xfrm>
              <a:off x="8373875" y="1475225"/>
              <a:ext cx="582897" cy="601700"/>
            </a:xfrm>
            <a:prstGeom prst="rect">
              <a:avLst/>
            </a:prstGeom>
            <a:noFill/>
            <a:ln>
              <a:noFill/>
            </a:ln>
          </p:spPr>
        </p:pic>
      </p:grpSp>
      <p:sp>
        <p:nvSpPr>
          <p:cNvPr id="364" name="Google Shape;364;g7d7cd4b87a_0_80"/>
          <p:cNvSpPr/>
          <p:nvPr/>
        </p:nvSpPr>
        <p:spPr>
          <a:xfrm>
            <a:off x="6641350" y="1586700"/>
            <a:ext cx="3346500" cy="1325700"/>
          </a:xfrm>
          <a:prstGeom prst="rect">
            <a:avLst/>
          </a:prstGeom>
          <a:solidFill>
            <a:srgbClr val="FF8900">
              <a:alpha val="7933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Gill Sans"/>
                <a:ea typeface="Gill Sans"/>
                <a:cs typeface="Gill Sans"/>
                <a:sym typeface="Gill Sans"/>
              </a:rPr>
              <a:t>53K lines in TensorFlow</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rgbClr val="FFFFFF"/>
                </a:solidFill>
                <a:latin typeface="Gill Sans"/>
                <a:ea typeface="Gill Sans"/>
                <a:cs typeface="Gill Sans"/>
                <a:sym typeface="Gill Sans"/>
              </a:rPr>
              <a:t>(155 substitions)</a:t>
            </a:r>
            <a:endParaRPr sz="2400">
              <a:solidFill>
                <a:srgbClr val="FFFFFF"/>
              </a:solidFill>
              <a:latin typeface="Gill Sans"/>
              <a:ea typeface="Gill Sans"/>
              <a:cs typeface="Gill Sans"/>
              <a:sym typeface="Gill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d7cd4b87a_0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2 </a:t>
            </a:r>
            <a:r>
              <a:rPr lang="en-US"/>
              <a:t>distinct families of DL frameworks</a:t>
            </a:r>
            <a:endParaRPr/>
          </a:p>
        </p:txBody>
      </p:sp>
      <p:sp>
        <p:nvSpPr>
          <p:cNvPr id="110" name="Google Shape;110;g7d7cd4b87a_0_0"/>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342900" lvl="0" marL="457200" rtl="0" algn="l">
              <a:spcBef>
                <a:spcPts val="1000"/>
              </a:spcBef>
              <a:spcAft>
                <a:spcPts val="0"/>
              </a:spcAft>
              <a:buSzPts val="1800"/>
              <a:buAutoNum type="arabicPeriod"/>
            </a:pPr>
            <a:r>
              <a:rPr lang="en-US"/>
              <a:t>Symbolic graph execution, e.g.</a:t>
            </a:r>
            <a:endParaRPr/>
          </a:p>
          <a:p>
            <a:pPr indent="-342900" lvl="1" marL="914400" rtl="0" algn="l">
              <a:spcBef>
                <a:spcPts val="0"/>
              </a:spcBef>
              <a:spcAft>
                <a:spcPts val="0"/>
              </a:spcAft>
              <a:buSzPts val="1800"/>
              <a:buAutoNum type="alphaLcPeriod"/>
            </a:pPr>
            <a:r>
              <a:rPr lang="en-US"/>
              <a:t>Tensorflow</a:t>
            </a:r>
            <a:endParaRPr/>
          </a:p>
          <a:p>
            <a:pPr indent="-342900" lvl="1" marL="914400" rtl="0" algn="l">
              <a:spcBef>
                <a:spcPts val="0"/>
              </a:spcBef>
              <a:spcAft>
                <a:spcPts val="0"/>
              </a:spcAft>
              <a:buSzPts val="1800"/>
              <a:buAutoNum type="alphaLcPeriod"/>
            </a:pPr>
            <a:r>
              <a:rPr lang="en-US"/>
              <a:t>Caffe2</a:t>
            </a:r>
            <a:endParaRPr/>
          </a:p>
          <a:p>
            <a:pPr indent="-342900" lvl="1" marL="914400" rtl="0" algn="l">
              <a:spcBef>
                <a:spcPts val="0"/>
              </a:spcBef>
              <a:spcAft>
                <a:spcPts val="0"/>
              </a:spcAft>
              <a:buSzPts val="1800"/>
              <a:buAutoNum type="alphaLcPeriod"/>
            </a:pPr>
            <a:r>
              <a:rPr lang="en-US"/>
              <a:t>MXNet </a:t>
            </a:r>
            <a:endParaRPr/>
          </a:p>
          <a:p>
            <a:pPr indent="-342900" lvl="0" marL="457200" rtl="0" algn="l">
              <a:spcBef>
                <a:spcPts val="0"/>
              </a:spcBef>
              <a:spcAft>
                <a:spcPts val="0"/>
              </a:spcAft>
              <a:buSzPts val="1800"/>
              <a:buAutoNum type="arabicPeriod"/>
            </a:pPr>
            <a:r>
              <a:rPr lang="en-US"/>
              <a:t>Imperative program execution, e.g.</a:t>
            </a:r>
            <a:endParaRPr/>
          </a:p>
          <a:p>
            <a:pPr indent="-342900" lvl="1" marL="914400" rtl="0" algn="l">
              <a:spcBef>
                <a:spcPts val="0"/>
              </a:spcBef>
              <a:spcAft>
                <a:spcPts val="0"/>
              </a:spcAft>
              <a:buSzPts val="1800"/>
              <a:buAutoNum type="alphaLcPeriod"/>
            </a:pPr>
            <a:r>
              <a:rPr lang="en-US"/>
              <a:t>PyTorch</a:t>
            </a:r>
            <a:endParaRPr/>
          </a:p>
          <a:p>
            <a:pPr indent="-342900" lvl="1" marL="914400" rtl="0" algn="l">
              <a:spcBef>
                <a:spcPts val="0"/>
              </a:spcBef>
              <a:spcAft>
                <a:spcPts val="0"/>
              </a:spcAft>
              <a:buSzPts val="1800"/>
              <a:buAutoNum type="alphaLcPeriod"/>
            </a:pPr>
            <a:r>
              <a:rPr lang="en-US"/>
              <a:t>Tensorflow Eager</a:t>
            </a:r>
            <a:endParaRPr/>
          </a:p>
          <a:p>
            <a:pPr indent="-342900" lvl="1" marL="914400" rtl="0" algn="l">
              <a:spcBef>
                <a:spcPts val="0"/>
              </a:spcBef>
              <a:spcAft>
                <a:spcPts val="0"/>
              </a:spcAft>
              <a:buSzPts val="1800"/>
              <a:buAutoNum type="alphaLcPeriod"/>
            </a:pPr>
            <a:r>
              <a:rPr lang="en-US"/>
              <a:t>MXNet Imperative</a:t>
            </a:r>
            <a:endParaRPr/>
          </a:p>
        </p:txBody>
      </p:sp>
      <p:sp>
        <p:nvSpPr>
          <p:cNvPr id="111" name="Google Shape;111;g7d7cd4b87a_0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2" name="Google Shape;112;g7d7cd4b87a_0_0"/>
          <p:cNvPicPr preferRelativeResize="0"/>
          <p:nvPr/>
        </p:nvPicPr>
        <p:blipFill>
          <a:blip r:embed="rId3">
            <a:alphaModFix/>
          </a:blip>
          <a:stretch>
            <a:fillRect/>
          </a:stretch>
        </p:blipFill>
        <p:spPr>
          <a:xfrm>
            <a:off x="5917850" y="1690825"/>
            <a:ext cx="1773950" cy="1478300"/>
          </a:xfrm>
          <a:prstGeom prst="rect">
            <a:avLst/>
          </a:prstGeom>
          <a:noFill/>
          <a:ln>
            <a:noFill/>
          </a:ln>
        </p:spPr>
      </p:pic>
      <p:pic>
        <p:nvPicPr>
          <p:cNvPr id="113" name="Google Shape;113;g7d7cd4b87a_0_0"/>
          <p:cNvPicPr preferRelativeResize="0"/>
          <p:nvPr/>
        </p:nvPicPr>
        <p:blipFill>
          <a:blip r:embed="rId4">
            <a:alphaModFix/>
          </a:blip>
          <a:stretch>
            <a:fillRect/>
          </a:stretch>
        </p:blipFill>
        <p:spPr>
          <a:xfrm>
            <a:off x="7819063" y="1629875"/>
            <a:ext cx="2847975" cy="1600200"/>
          </a:xfrm>
          <a:prstGeom prst="rect">
            <a:avLst/>
          </a:prstGeom>
          <a:noFill/>
          <a:ln>
            <a:noFill/>
          </a:ln>
        </p:spPr>
      </p:pic>
      <p:pic>
        <p:nvPicPr>
          <p:cNvPr id="114" name="Google Shape;114;g7d7cd4b87a_0_0"/>
          <p:cNvPicPr preferRelativeResize="0"/>
          <p:nvPr/>
        </p:nvPicPr>
        <p:blipFill>
          <a:blip r:embed="rId5">
            <a:alphaModFix/>
          </a:blip>
          <a:stretch>
            <a:fillRect/>
          </a:stretch>
        </p:blipFill>
        <p:spPr>
          <a:xfrm>
            <a:off x="10667051" y="1690826"/>
            <a:ext cx="1478300" cy="1478300"/>
          </a:xfrm>
          <a:prstGeom prst="rect">
            <a:avLst/>
          </a:prstGeom>
          <a:noFill/>
          <a:ln>
            <a:noFill/>
          </a:ln>
        </p:spPr>
      </p:pic>
      <p:pic>
        <p:nvPicPr>
          <p:cNvPr id="115" name="Google Shape;115;g7d7cd4b87a_0_0"/>
          <p:cNvPicPr preferRelativeResize="0"/>
          <p:nvPr/>
        </p:nvPicPr>
        <p:blipFill>
          <a:blip r:embed="rId6">
            <a:alphaModFix/>
          </a:blip>
          <a:stretch>
            <a:fillRect/>
          </a:stretch>
        </p:blipFill>
        <p:spPr>
          <a:xfrm>
            <a:off x="5355621" y="4654488"/>
            <a:ext cx="3254975" cy="647100"/>
          </a:xfrm>
          <a:prstGeom prst="rect">
            <a:avLst/>
          </a:prstGeom>
          <a:noFill/>
          <a:ln>
            <a:noFill/>
          </a:ln>
        </p:spPr>
      </p:pic>
      <p:pic>
        <p:nvPicPr>
          <p:cNvPr id="116" name="Google Shape;116;g7d7cd4b87a_0_0"/>
          <p:cNvPicPr preferRelativeResize="0"/>
          <p:nvPr/>
        </p:nvPicPr>
        <p:blipFill>
          <a:blip r:embed="rId7">
            <a:alphaModFix/>
          </a:blip>
          <a:stretch>
            <a:fillRect/>
          </a:stretch>
        </p:blipFill>
        <p:spPr>
          <a:xfrm>
            <a:off x="8278449" y="4404121"/>
            <a:ext cx="1478300" cy="1147832"/>
          </a:xfrm>
          <a:prstGeom prst="rect">
            <a:avLst/>
          </a:prstGeom>
          <a:noFill/>
          <a:ln>
            <a:noFill/>
          </a:ln>
        </p:spPr>
      </p:pic>
      <p:pic>
        <p:nvPicPr>
          <p:cNvPr id="117" name="Google Shape;117;g7d7cd4b87a_0_0"/>
          <p:cNvPicPr preferRelativeResize="0"/>
          <p:nvPr/>
        </p:nvPicPr>
        <p:blipFill>
          <a:blip r:embed="rId8">
            <a:alphaModFix/>
          </a:blip>
          <a:stretch>
            <a:fillRect/>
          </a:stretch>
        </p:blipFill>
        <p:spPr>
          <a:xfrm>
            <a:off x="9756750" y="4374697"/>
            <a:ext cx="2294925" cy="1206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g7d7cd4b87a_0_9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71" name="Google Shape;371;g7d7cd4b87a_0_9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72" name="Google Shape;372;g7d7cd4b87a_0_95"/>
          <p:cNvPicPr preferRelativeResize="0"/>
          <p:nvPr/>
        </p:nvPicPr>
        <p:blipFill>
          <a:blip r:embed="rId3">
            <a:alphaModFix/>
          </a:blip>
          <a:stretch>
            <a:fillRect/>
          </a:stretch>
        </p:blipFill>
        <p:spPr>
          <a:xfrm>
            <a:off x="6998725" y="1873600"/>
            <a:ext cx="3978375" cy="3782700"/>
          </a:xfrm>
          <a:prstGeom prst="rect">
            <a:avLst/>
          </a:prstGeom>
          <a:noFill/>
          <a:ln>
            <a:noFill/>
          </a:ln>
        </p:spPr>
      </p:pic>
      <p:sp>
        <p:nvSpPr>
          <p:cNvPr id="373" name="Google Shape;373;g7d7cd4b87a_0_95"/>
          <p:cNvSpPr txBox="1"/>
          <p:nvPr>
            <p:ph idx="1" type="body"/>
          </p:nvPr>
        </p:nvSpPr>
        <p:spPr>
          <a:xfrm>
            <a:off x="838200" y="1873600"/>
            <a:ext cx="7757100" cy="407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1" marL="914400" rtl="0" algn="l">
              <a:spcBef>
                <a:spcPts val="0"/>
              </a:spcBef>
              <a:spcAft>
                <a:spcPts val="0"/>
              </a:spcAft>
              <a:buSzPts val="1800"/>
              <a:buChar char="•"/>
            </a:pPr>
            <a:r>
              <a:rPr lang="en-US" sz="2400"/>
              <a:t>New operator</a:t>
            </a:r>
            <a:endParaRPr sz="2400"/>
          </a:p>
          <a:p>
            <a:pPr indent="-342900" lvl="1" marL="914400" rtl="0" algn="l">
              <a:spcBef>
                <a:spcPts val="0"/>
              </a:spcBef>
              <a:spcAft>
                <a:spcPts val="0"/>
              </a:spcAft>
              <a:buSzPts val="1800"/>
              <a:buChar char="•"/>
            </a:pPr>
            <a:r>
              <a:rPr lang="en-US" sz="2400"/>
              <a:t>New substitution strategy</a:t>
            </a:r>
            <a:endParaRPr/>
          </a:p>
          <a:p>
            <a:pPr indent="-342900" lvl="0" marL="457200" rtl="0" algn="l">
              <a:spcBef>
                <a:spcPts val="0"/>
              </a:spcBef>
              <a:spcAft>
                <a:spcPts val="0"/>
              </a:spcAft>
              <a:buSzPts val="1800"/>
              <a:buChar char="•"/>
            </a:pPr>
            <a:r>
              <a:rPr lang="en-US"/>
              <a:t>Data Layout</a:t>
            </a:r>
            <a:endParaRPr/>
          </a:p>
          <a:p>
            <a:pPr indent="-342900" lvl="1" marL="914400" rtl="0" algn="l">
              <a:spcBef>
                <a:spcPts val="0"/>
              </a:spcBef>
              <a:spcAft>
                <a:spcPts val="0"/>
              </a:spcAft>
              <a:buSzPts val="1800"/>
              <a:buChar char="•"/>
            </a:pPr>
            <a:r>
              <a:rPr lang="en-US"/>
              <a:t>Row-major / Column-major</a:t>
            </a:r>
            <a:endParaRPr/>
          </a:p>
          <a:p>
            <a:pPr indent="-342900" lvl="1" marL="914400" rtl="0" algn="l">
              <a:spcBef>
                <a:spcPts val="0"/>
              </a:spcBef>
              <a:spcAft>
                <a:spcPts val="0"/>
              </a:spcAft>
              <a:buSzPts val="1800"/>
              <a:buChar char="•"/>
            </a:pPr>
            <a:r>
              <a:rPr lang="en-US"/>
              <a:t>Depend on operator &amp; hardware</a:t>
            </a:r>
            <a:endParaRPr/>
          </a:p>
          <a:p>
            <a:pPr indent="-342900" lvl="1" marL="914400" rtl="0" algn="l">
              <a:spcBef>
                <a:spcPts val="0"/>
              </a:spcBef>
              <a:spcAft>
                <a:spcPts val="0"/>
              </a:spcAft>
              <a:buSzPts val="1800"/>
              <a:buChar char="•"/>
            </a:pPr>
            <a:r>
              <a:rPr lang="en-US"/>
              <a:t>Better if combined with graph subst.</a:t>
            </a:r>
            <a:endParaRPr/>
          </a:p>
          <a:p>
            <a:pPr indent="0" lvl="0" marL="0" rtl="0" algn="l">
              <a:spcBef>
                <a:spcPts val="1000"/>
              </a:spcBef>
              <a:spcAft>
                <a:spcPts val="0"/>
              </a:spcAft>
              <a:buNone/>
            </a:pPr>
            <a:r>
              <a:t/>
            </a:r>
            <a:endParaRPr/>
          </a:p>
        </p:txBody>
      </p:sp>
      <p:grpSp>
        <p:nvGrpSpPr>
          <p:cNvPr id="374" name="Google Shape;374;g7d7cd4b87a_0_95"/>
          <p:cNvGrpSpPr/>
          <p:nvPr/>
        </p:nvGrpSpPr>
        <p:grpSpPr>
          <a:xfrm>
            <a:off x="7284278" y="1586693"/>
            <a:ext cx="1575751" cy="1015720"/>
            <a:chOff x="7208075" y="1475225"/>
            <a:chExt cx="1748697" cy="1127200"/>
          </a:xfrm>
        </p:grpSpPr>
        <p:pic>
          <p:nvPicPr>
            <p:cNvPr id="375" name="Google Shape;375;g7d7cd4b87a_0_95"/>
            <p:cNvPicPr preferRelativeResize="0"/>
            <p:nvPr/>
          </p:nvPicPr>
          <p:blipFill>
            <a:blip r:embed="rId4">
              <a:alphaModFix/>
            </a:blip>
            <a:stretch>
              <a:fillRect/>
            </a:stretch>
          </p:blipFill>
          <p:spPr>
            <a:xfrm>
              <a:off x="8373875" y="2000725"/>
              <a:ext cx="582897" cy="601700"/>
            </a:xfrm>
            <a:prstGeom prst="rect">
              <a:avLst/>
            </a:prstGeom>
            <a:noFill/>
            <a:ln>
              <a:noFill/>
            </a:ln>
          </p:spPr>
        </p:pic>
        <p:pic>
          <p:nvPicPr>
            <p:cNvPr id="376" name="Google Shape;376;g7d7cd4b87a_0_95"/>
            <p:cNvPicPr preferRelativeResize="0"/>
            <p:nvPr/>
          </p:nvPicPr>
          <p:blipFill>
            <a:blip r:embed="rId5">
              <a:alphaModFix/>
            </a:blip>
            <a:stretch>
              <a:fillRect/>
            </a:stretch>
          </p:blipFill>
          <p:spPr>
            <a:xfrm>
              <a:off x="7208075" y="2000725"/>
              <a:ext cx="582897" cy="601700"/>
            </a:xfrm>
            <a:prstGeom prst="rect">
              <a:avLst/>
            </a:prstGeom>
            <a:noFill/>
            <a:ln>
              <a:noFill/>
            </a:ln>
          </p:spPr>
        </p:pic>
        <p:pic>
          <p:nvPicPr>
            <p:cNvPr id="377" name="Google Shape;377;g7d7cd4b87a_0_95"/>
            <p:cNvPicPr preferRelativeResize="0"/>
            <p:nvPr/>
          </p:nvPicPr>
          <p:blipFill>
            <a:blip r:embed="rId6">
              <a:alphaModFix/>
            </a:blip>
            <a:stretch>
              <a:fillRect/>
            </a:stretch>
          </p:blipFill>
          <p:spPr>
            <a:xfrm>
              <a:off x="7208075" y="1475225"/>
              <a:ext cx="582897" cy="601700"/>
            </a:xfrm>
            <a:prstGeom prst="rect">
              <a:avLst/>
            </a:prstGeom>
            <a:noFill/>
            <a:ln>
              <a:noFill/>
            </a:ln>
          </p:spPr>
        </p:pic>
        <p:pic>
          <p:nvPicPr>
            <p:cNvPr id="378" name="Google Shape;378;g7d7cd4b87a_0_95"/>
            <p:cNvPicPr preferRelativeResize="0"/>
            <p:nvPr/>
          </p:nvPicPr>
          <p:blipFill>
            <a:blip r:embed="rId4">
              <a:alphaModFix/>
            </a:blip>
            <a:stretch>
              <a:fillRect/>
            </a:stretch>
          </p:blipFill>
          <p:spPr>
            <a:xfrm>
              <a:off x="7790975" y="1475225"/>
              <a:ext cx="582897" cy="601700"/>
            </a:xfrm>
            <a:prstGeom prst="rect">
              <a:avLst/>
            </a:prstGeom>
            <a:noFill/>
            <a:ln>
              <a:noFill/>
            </a:ln>
          </p:spPr>
        </p:pic>
        <p:pic>
          <p:nvPicPr>
            <p:cNvPr id="379" name="Google Shape;379;g7d7cd4b87a_0_95"/>
            <p:cNvPicPr preferRelativeResize="0"/>
            <p:nvPr/>
          </p:nvPicPr>
          <p:blipFill>
            <a:blip r:embed="rId5">
              <a:alphaModFix/>
            </a:blip>
            <a:stretch>
              <a:fillRect/>
            </a:stretch>
          </p:blipFill>
          <p:spPr>
            <a:xfrm>
              <a:off x="8373875" y="1475225"/>
              <a:ext cx="582897" cy="601700"/>
            </a:xfrm>
            <a:prstGeom prst="rect">
              <a:avLst/>
            </a:prstGeom>
            <a:noFill/>
            <a:ln>
              <a:noFill/>
            </a:ln>
          </p:spPr>
        </p:pic>
      </p:grpSp>
      <p:pic>
        <p:nvPicPr>
          <p:cNvPr id="380" name="Google Shape;380;g7d7cd4b87a_0_95"/>
          <p:cNvPicPr preferRelativeResize="0"/>
          <p:nvPr/>
        </p:nvPicPr>
        <p:blipFill rotWithShape="1">
          <a:blip r:embed="rId7">
            <a:alphaModFix/>
          </a:blip>
          <a:srcRect b="50275" l="0" r="0" t="0"/>
          <a:stretch/>
        </p:blipFill>
        <p:spPr>
          <a:xfrm>
            <a:off x="1572025" y="4730600"/>
            <a:ext cx="2189075" cy="1450275"/>
          </a:xfrm>
          <a:prstGeom prst="rect">
            <a:avLst/>
          </a:prstGeom>
          <a:noFill/>
          <a:ln>
            <a:noFill/>
          </a:ln>
        </p:spPr>
      </p:pic>
      <p:pic>
        <p:nvPicPr>
          <p:cNvPr id="381" name="Google Shape;381;g7d7cd4b87a_0_95"/>
          <p:cNvPicPr preferRelativeResize="0"/>
          <p:nvPr/>
        </p:nvPicPr>
        <p:blipFill rotWithShape="1">
          <a:blip r:embed="rId7">
            <a:alphaModFix/>
          </a:blip>
          <a:srcRect b="0" l="0" r="0" t="52887"/>
          <a:stretch/>
        </p:blipFill>
        <p:spPr>
          <a:xfrm>
            <a:off x="3713425" y="4768700"/>
            <a:ext cx="2189075" cy="1374075"/>
          </a:xfrm>
          <a:prstGeom prst="rect">
            <a:avLst/>
          </a:prstGeom>
          <a:noFill/>
          <a:ln>
            <a:noFill/>
          </a:ln>
        </p:spPr>
      </p:pic>
      <p:sp>
        <p:nvSpPr>
          <p:cNvPr id="382" name="Google Shape;382;g7d7cd4b87a_0_95"/>
          <p:cNvSpPr/>
          <p:nvPr/>
        </p:nvSpPr>
        <p:spPr>
          <a:xfrm>
            <a:off x="7278650" y="4193025"/>
            <a:ext cx="3333000" cy="7311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g7d7cd4b87a_0_1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t>
            </a:r>
            <a:r>
              <a:rPr lang="en-US" sz="3000"/>
              <a:t>Expert Designed Graph Substitution</a:t>
            </a:r>
            <a:endParaRPr sz="3000"/>
          </a:p>
        </p:txBody>
      </p:sp>
      <p:sp>
        <p:nvSpPr>
          <p:cNvPr id="389" name="Google Shape;389;g7d7cd4b87a_0_1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0" name="Google Shape;390;g7d7cd4b87a_0_130"/>
          <p:cNvPicPr preferRelativeResize="0"/>
          <p:nvPr/>
        </p:nvPicPr>
        <p:blipFill>
          <a:blip r:embed="rId3">
            <a:alphaModFix/>
          </a:blip>
          <a:stretch>
            <a:fillRect/>
          </a:stretch>
        </p:blipFill>
        <p:spPr>
          <a:xfrm>
            <a:off x="6998725" y="1873600"/>
            <a:ext cx="3978375" cy="3782700"/>
          </a:xfrm>
          <a:prstGeom prst="rect">
            <a:avLst/>
          </a:prstGeom>
          <a:noFill/>
          <a:ln>
            <a:noFill/>
          </a:ln>
        </p:spPr>
      </p:pic>
      <p:sp>
        <p:nvSpPr>
          <p:cNvPr id="391" name="Google Shape;391;g7d7cd4b87a_0_130"/>
          <p:cNvSpPr txBox="1"/>
          <p:nvPr>
            <p:ph idx="1" type="body"/>
          </p:nvPr>
        </p:nvSpPr>
        <p:spPr>
          <a:xfrm>
            <a:off x="838200" y="1873600"/>
            <a:ext cx="7757100" cy="407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1" marL="914400" rtl="0" algn="l">
              <a:spcBef>
                <a:spcPts val="0"/>
              </a:spcBef>
              <a:spcAft>
                <a:spcPts val="0"/>
              </a:spcAft>
              <a:buSzPts val="1800"/>
              <a:buChar char="•"/>
            </a:pPr>
            <a:r>
              <a:rPr lang="en-US" sz="2400"/>
              <a:t>New operator</a:t>
            </a:r>
            <a:endParaRPr sz="2400"/>
          </a:p>
          <a:p>
            <a:pPr indent="-342900" lvl="1" marL="914400" rtl="0" algn="l">
              <a:spcBef>
                <a:spcPts val="0"/>
              </a:spcBef>
              <a:spcAft>
                <a:spcPts val="0"/>
              </a:spcAft>
              <a:buSzPts val="1800"/>
              <a:buChar char="•"/>
            </a:pPr>
            <a:r>
              <a:rPr lang="en-US" sz="2400"/>
              <a:t>New substitution strategy</a:t>
            </a:r>
            <a:endParaRPr/>
          </a:p>
          <a:p>
            <a:pPr indent="-342900" lvl="0" marL="457200" rtl="0" algn="l">
              <a:spcBef>
                <a:spcPts val="0"/>
              </a:spcBef>
              <a:spcAft>
                <a:spcPts val="0"/>
              </a:spcAft>
              <a:buSzPts val="1800"/>
              <a:buChar char="•"/>
            </a:pPr>
            <a:r>
              <a:rPr lang="en-US"/>
              <a:t>Data Layout</a:t>
            </a:r>
            <a:endParaRPr/>
          </a:p>
          <a:p>
            <a:pPr indent="-342900" lvl="1" marL="914400" rtl="0" algn="l">
              <a:spcBef>
                <a:spcPts val="0"/>
              </a:spcBef>
              <a:spcAft>
                <a:spcPts val="0"/>
              </a:spcAft>
              <a:buSzPts val="1800"/>
              <a:buChar char="•"/>
            </a:pPr>
            <a:r>
              <a:rPr lang="en-US"/>
              <a:t>Row-major / Column-major</a:t>
            </a:r>
            <a:endParaRPr/>
          </a:p>
          <a:p>
            <a:pPr indent="-342900" lvl="1" marL="914400" rtl="0" algn="l">
              <a:spcBef>
                <a:spcPts val="0"/>
              </a:spcBef>
              <a:spcAft>
                <a:spcPts val="0"/>
              </a:spcAft>
              <a:buSzPts val="1800"/>
              <a:buChar char="•"/>
            </a:pPr>
            <a:r>
              <a:rPr lang="en-US"/>
              <a:t>Depend on operator &amp; hardware</a:t>
            </a:r>
            <a:endParaRPr/>
          </a:p>
          <a:p>
            <a:pPr indent="-342900" lvl="1" marL="914400" rtl="0" algn="l">
              <a:spcBef>
                <a:spcPts val="0"/>
              </a:spcBef>
              <a:spcAft>
                <a:spcPts val="0"/>
              </a:spcAft>
              <a:buSzPts val="1800"/>
              <a:buChar char="•"/>
            </a:pPr>
            <a:r>
              <a:rPr lang="en-US"/>
              <a:t>Better if combined with graph subst.</a:t>
            </a:r>
            <a:endParaRPr/>
          </a:p>
          <a:p>
            <a:pPr indent="-342900" lvl="0" marL="457200" rtl="0" algn="l">
              <a:spcBef>
                <a:spcPts val="0"/>
              </a:spcBef>
              <a:spcAft>
                <a:spcPts val="0"/>
              </a:spcAft>
              <a:buSzPts val="1800"/>
              <a:buChar char="•"/>
            </a:pPr>
            <a:r>
              <a:rPr lang="en-US"/>
              <a:t>Correctness</a:t>
            </a:r>
            <a:endParaRPr/>
          </a:p>
          <a:p>
            <a:pPr indent="0" lvl="0" marL="0" rtl="0" algn="l">
              <a:spcBef>
                <a:spcPts val="1000"/>
              </a:spcBef>
              <a:spcAft>
                <a:spcPts val="0"/>
              </a:spcAft>
              <a:buNone/>
            </a:pPr>
            <a:r>
              <a:t/>
            </a:r>
            <a:endParaRPr/>
          </a:p>
        </p:txBody>
      </p:sp>
      <p:grpSp>
        <p:nvGrpSpPr>
          <p:cNvPr id="392" name="Google Shape;392;g7d7cd4b87a_0_130"/>
          <p:cNvGrpSpPr/>
          <p:nvPr/>
        </p:nvGrpSpPr>
        <p:grpSpPr>
          <a:xfrm>
            <a:off x="7284278" y="1586693"/>
            <a:ext cx="1575751" cy="1015720"/>
            <a:chOff x="7208075" y="1475225"/>
            <a:chExt cx="1748697" cy="1127200"/>
          </a:xfrm>
        </p:grpSpPr>
        <p:pic>
          <p:nvPicPr>
            <p:cNvPr id="393" name="Google Shape;393;g7d7cd4b87a_0_130"/>
            <p:cNvPicPr preferRelativeResize="0"/>
            <p:nvPr/>
          </p:nvPicPr>
          <p:blipFill>
            <a:blip r:embed="rId4">
              <a:alphaModFix/>
            </a:blip>
            <a:stretch>
              <a:fillRect/>
            </a:stretch>
          </p:blipFill>
          <p:spPr>
            <a:xfrm>
              <a:off x="8373875" y="2000725"/>
              <a:ext cx="582897" cy="601700"/>
            </a:xfrm>
            <a:prstGeom prst="rect">
              <a:avLst/>
            </a:prstGeom>
            <a:noFill/>
            <a:ln>
              <a:noFill/>
            </a:ln>
          </p:spPr>
        </p:pic>
        <p:pic>
          <p:nvPicPr>
            <p:cNvPr id="394" name="Google Shape;394;g7d7cd4b87a_0_130"/>
            <p:cNvPicPr preferRelativeResize="0"/>
            <p:nvPr/>
          </p:nvPicPr>
          <p:blipFill>
            <a:blip r:embed="rId5">
              <a:alphaModFix/>
            </a:blip>
            <a:stretch>
              <a:fillRect/>
            </a:stretch>
          </p:blipFill>
          <p:spPr>
            <a:xfrm>
              <a:off x="7208075" y="2000725"/>
              <a:ext cx="582897" cy="601700"/>
            </a:xfrm>
            <a:prstGeom prst="rect">
              <a:avLst/>
            </a:prstGeom>
            <a:noFill/>
            <a:ln>
              <a:noFill/>
            </a:ln>
          </p:spPr>
        </p:pic>
        <p:pic>
          <p:nvPicPr>
            <p:cNvPr id="395" name="Google Shape;395;g7d7cd4b87a_0_130"/>
            <p:cNvPicPr preferRelativeResize="0"/>
            <p:nvPr/>
          </p:nvPicPr>
          <p:blipFill>
            <a:blip r:embed="rId6">
              <a:alphaModFix/>
            </a:blip>
            <a:stretch>
              <a:fillRect/>
            </a:stretch>
          </p:blipFill>
          <p:spPr>
            <a:xfrm>
              <a:off x="7208075" y="1475225"/>
              <a:ext cx="582897" cy="601700"/>
            </a:xfrm>
            <a:prstGeom prst="rect">
              <a:avLst/>
            </a:prstGeom>
            <a:noFill/>
            <a:ln>
              <a:noFill/>
            </a:ln>
          </p:spPr>
        </p:pic>
        <p:pic>
          <p:nvPicPr>
            <p:cNvPr id="396" name="Google Shape;396;g7d7cd4b87a_0_130"/>
            <p:cNvPicPr preferRelativeResize="0"/>
            <p:nvPr/>
          </p:nvPicPr>
          <p:blipFill>
            <a:blip r:embed="rId4">
              <a:alphaModFix/>
            </a:blip>
            <a:stretch>
              <a:fillRect/>
            </a:stretch>
          </p:blipFill>
          <p:spPr>
            <a:xfrm>
              <a:off x="7790975" y="1475225"/>
              <a:ext cx="582897" cy="601700"/>
            </a:xfrm>
            <a:prstGeom prst="rect">
              <a:avLst/>
            </a:prstGeom>
            <a:noFill/>
            <a:ln>
              <a:noFill/>
            </a:ln>
          </p:spPr>
        </p:pic>
        <p:pic>
          <p:nvPicPr>
            <p:cNvPr id="397" name="Google Shape;397;g7d7cd4b87a_0_130"/>
            <p:cNvPicPr preferRelativeResize="0"/>
            <p:nvPr/>
          </p:nvPicPr>
          <p:blipFill>
            <a:blip r:embed="rId5">
              <a:alphaModFix/>
            </a:blip>
            <a:stretch>
              <a:fillRect/>
            </a:stretch>
          </p:blipFill>
          <p:spPr>
            <a:xfrm>
              <a:off x="8373875" y="1475225"/>
              <a:ext cx="582897" cy="601700"/>
            </a:xfrm>
            <a:prstGeom prst="rect">
              <a:avLst/>
            </a:prstGeom>
            <a:noFill/>
            <a:ln>
              <a:noFill/>
            </a:ln>
          </p:spPr>
        </p:pic>
      </p:grpSp>
      <p:sp>
        <p:nvSpPr>
          <p:cNvPr id="398" name="Google Shape;398;g7d7cd4b87a_0_130"/>
          <p:cNvSpPr/>
          <p:nvPr/>
        </p:nvSpPr>
        <p:spPr>
          <a:xfrm>
            <a:off x="7106625" y="1739100"/>
            <a:ext cx="1838400" cy="8430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500"/>
              </a:spcBef>
              <a:spcAft>
                <a:spcPts val="0"/>
              </a:spcAft>
              <a:buNone/>
            </a:pPr>
            <a:r>
              <a:rPr b="1" lang="en-US" sz="3600">
                <a:solidFill>
                  <a:srgbClr val="FF0000"/>
                </a:solidFill>
                <a:latin typeface="Gill Sans"/>
                <a:ea typeface="Gill Sans"/>
                <a:cs typeface="Gill Sans"/>
                <a:sym typeface="Gill Sans"/>
              </a:rPr>
              <a:t>BUG</a:t>
            </a:r>
            <a:endParaRPr b="1" sz="3600">
              <a:solidFill>
                <a:srgbClr val="FF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g6ecb7367dc_0_3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TASO</a:t>
            </a:r>
            <a:endParaRPr sz="3000"/>
          </a:p>
        </p:txBody>
      </p:sp>
      <p:sp>
        <p:nvSpPr>
          <p:cNvPr id="405" name="Google Shape;405;g6ecb7367dc_0_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6" name="Google Shape;406;g6ecb7367dc_0_33"/>
          <p:cNvSpPr txBox="1"/>
          <p:nvPr>
            <p:ph type="title"/>
          </p:nvPr>
        </p:nvSpPr>
        <p:spPr>
          <a:xfrm>
            <a:off x="4776425" y="365125"/>
            <a:ext cx="587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T</a:t>
            </a:r>
            <a:r>
              <a:rPr lang="en-US" sz="2400">
                <a:solidFill>
                  <a:srgbClr val="CC0000"/>
                </a:solidFill>
              </a:rPr>
              <a:t>ensor</a:t>
            </a:r>
            <a:r>
              <a:rPr lang="en-US">
                <a:solidFill>
                  <a:srgbClr val="CC0000"/>
                </a:solidFill>
              </a:rPr>
              <a:t>   A</a:t>
            </a:r>
            <a:r>
              <a:rPr lang="en-US" sz="2400">
                <a:solidFill>
                  <a:srgbClr val="CC0000"/>
                </a:solidFill>
              </a:rPr>
              <a:t>lgebra</a:t>
            </a:r>
            <a:r>
              <a:rPr lang="en-US">
                <a:solidFill>
                  <a:srgbClr val="CC0000"/>
                </a:solidFill>
              </a:rPr>
              <a:t>   S</a:t>
            </a:r>
            <a:r>
              <a:rPr lang="en-US" sz="2400">
                <a:solidFill>
                  <a:srgbClr val="CC0000"/>
                </a:solidFill>
              </a:rPr>
              <a:t>uper</a:t>
            </a:r>
            <a:r>
              <a:rPr lang="en-US">
                <a:solidFill>
                  <a:srgbClr val="CC0000"/>
                </a:solidFill>
              </a:rPr>
              <a:t>O</a:t>
            </a:r>
            <a:r>
              <a:rPr lang="en-US" sz="2400">
                <a:solidFill>
                  <a:srgbClr val="CC0000"/>
                </a:solidFill>
              </a:rPr>
              <a:t>ptimizer</a:t>
            </a:r>
            <a:endParaRPr sz="2400">
              <a:solidFill>
                <a:srgbClr val="CC0000"/>
              </a:solidFill>
            </a:endParaRPr>
          </a:p>
        </p:txBody>
      </p:sp>
      <p:sp>
        <p:nvSpPr>
          <p:cNvPr id="407" name="Google Shape;407;g6ecb7367dc_0_33"/>
          <p:cNvSpPr txBox="1"/>
          <p:nvPr>
            <p:ph idx="1" type="body"/>
          </p:nvPr>
        </p:nvSpPr>
        <p:spPr>
          <a:xfrm>
            <a:off x="838200" y="1775675"/>
            <a:ext cx="42465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0" marL="457200" rtl="0" algn="l">
              <a:spcBef>
                <a:spcPts val="0"/>
              </a:spcBef>
              <a:spcAft>
                <a:spcPts val="0"/>
              </a:spcAft>
              <a:buSzPts val="1800"/>
              <a:buChar char="•"/>
            </a:pPr>
            <a:r>
              <a:rPr lang="en-US"/>
              <a:t>Optimized Data Layout</a:t>
            </a:r>
            <a:endParaRPr/>
          </a:p>
          <a:p>
            <a:pPr indent="-342900" lvl="0" marL="457200" rtl="0" algn="l">
              <a:spcBef>
                <a:spcPts val="0"/>
              </a:spcBef>
              <a:spcAft>
                <a:spcPts val="0"/>
              </a:spcAft>
              <a:buSzPts val="1800"/>
              <a:buChar char="•"/>
            </a:pPr>
            <a:r>
              <a:rPr lang="en-US"/>
              <a:t>Correctness</a:t>
            </a:r>
            <a:endParaRPr/>
          </a:p>
          <a:p>
            <a:pPr indent="0" lvl="0" marL="0" rtl="0" algn="l">
              <a:spcBef>
                <a:spcPts val="100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g6ecb7367dc_0_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TASO</a:t>
            </a:r>
            <a:endParaRPr sz="3000"/>
          </a:p>
        </p:txBody>
      </p:sp>
      <p:sp>
        <p:nvSpPr>
          <p:cNvPr id="414" name="Google Shape;414;g6ecb7367dc_0_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5" name="Google Shape;415;g6ecb7367dc_0_21"/>
          <p:cNvSpPr txBox="1"/>
          <p:nvPr>
            <p:ph type="title"/>
          </p:nvPr>
        </p:nvSpPr>
        <p:spPr>
          <a:xfrm>
            <a:off x="4776425" y="365125"/>
            <a:ext cx="587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T</a:t>
            </a:r>
            <a:r>
              <a:rPr lang="en-US" sz="2400">
                <a:solidFill>
                  <a:srgbClr val="CC0000"/>
                </a:solidFill>
              </a:rPr>
              <a:t>ensor</a:t>
            </a:r>
            <a:r>
              <a:rPr lang="en-US">
                <a:solidFill>
                  <a:srgbClr val="CC0000"/>
                </a:solidFill>
              </a:rPr>
              <a:t>   A</a:t>
            </a:r>
            <a:r>
              <a:rPr lang="en-US" sz="2400">
                <a:solidFill>
                  <a:srgbClr val="CC0000"/>
                </a:solidFill>
              </a:rPr>
              <a:t>lgebra</a:t>
            </a:r>
            <a:r>
              <a:rPr lang="en-US">
                <a:solidFill>
                  <a:srgbClr val="CC0000"/>
                </a:solidFill>
              </a:rPr>
              <a:t>   S</a:t>
            </a:r>
            <a:r>
              <a:rPr lang="en-US" sz="2400">
                <a:solidFill>
                  <a:srgbClr val="CC0000"/>
                </a:solidFill>
              </a:rPr>
              <a:t>uper</a:t>
            </a:r>
            <a:r>
              <a:rPr lang="en-US">
                <a:solidFill>
                  <a:srgbClr val="CC0000"/>
                </a:solidFill>
              </a:rPr>
              <a:t>O</a:t>
            </a:r>
            <a:r>
              <a:rPr lang="en-US" sz="2400">
                <a:solidFill>
                  <a:srgbClr val="CC0000"/>
                </a:solidFill>
              </a:rPr>
              <a:t>ptimizer</a:t>
            </a:r>
            <a:endParaRPr sz="2400">
              <a:solidFill>
                <a:srgbClr val="CC0000"/>
              </a:solidFill>
            </a:endParaRPr>
          </a:p>
        </p:txBody>
      </p:sp>
      <p:sp>
        <p:nvSpPr>
          <p:cNvPr id="416" name="Google Shape;416;g6ecb7367dc_0_21"/>
          <p:cNvSpPr txBox="1"/>
          <p:nvPr>
            <p:ph idx="1" type="body"/>
          </p:nvPr>
        </p:nvSpPr>
        <p:spPr>
          <a:xfrm>
            <a:off x="838200" y="1775675"/>
            <a:ext cx="42465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0" marL="457200" rtl="0" algn="l">
              <a:spcBef>
                <a:spcPts val="0"/>
              </a:spcBef>
              <a:spcAft>
                <a:spcPts val="0"/>
              </a:spcAft>
              <a:buSzPts val="1800"/>
              <a:buChar char="•"/>
            </a:pPr>
            <a:r>
              <a:rPr lang="en-US"/>
              <a:t>Optimized Data Layout</a:t>
            </a:r>
            <a:endParaRPr/>
          </a:p>
          <a:p>
            <a:pPr indent="-342900" lvl="0" marL="457200" rtl="0" algn="l">
              <a:spcBef>
                <a:spcPts val="0"/>
              </a:spcBef>
              <a:spcAft>
                <a:spcPts val="0"/>
              </a:spcAft>
              <a:buSzPts val="1800"/>
              <a:buChar char="•"/>
            </a:pPr>
            <a:r>
              <a:rPr lang="en-US"/>
              <a:t>Correctness</a:t>
            </a:r>
            <a:endParaRPr/>
          </a:p>
          <a:p>
            <a:pPr indent="0" lvl="0" marL="0" rtl="0" algn="l">
              <a:spcBef>
                <a:spcPts val="1000"/>
              </a:spcBef>
              <a:spcAft>
                <a:spcPts val="0"/>
              </a:spcAft>
              <a:buNone/>
            </a:pPr>
            <a:r>
              <a:t/>
            </a:r>
            <a:endParaRPr/>
          </a:p>
        </p:txBody>
      </p:sp>
      <p:sp>
        <p:nvSpPr>
          <p:cNvPr id="417" name="Google Shape;417;g6ecb7367dc_0_21"/>
          <p:cNvSpPr/>
          <p:nvPr/>
        </p:nvSpPr>
        <p:spPr>
          <a:xfrm>
            <a:off x="5084700" y="2190575"/>
            <a:ext cx="1372800" cy="871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6ecb7367dc_0_21"/>
          <p:cNvSpPr txBox="1"/>
          <p:nvPr>
            <p:ph idx="1" type="body"/>
          </p:nvPr>
        </p:nvSpPr>
        <p:spPr>
          <a:xfrm>
            <a:off x="6809975" y="1775675"/>
            <a:ext cx="50571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Automatically generate subst.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419" name="Google Shape;419;g6ecb7367dc_0_21"/>
          <p:cNvPicPr preferRelativeResize="0"/>
          <p:nvPr/>
        </p:nvPicPr>
        <p:blipFill>
          <a:blip r:embed="rId3">
            <a:alphaModFix/>
          </a:blip>
          <a:stretch>
            <a:fillRect/>
          </a:stretch>
        </p:blipFill>
        <p:spPr>
          <a:xfrm>
            <a:off x="3256475" y="3293219"/>
            <a:ext cx="5354124" cy="3343081"/>
          </a:xfrm>
          <a:prstGeom prst="rect">
            <a:avLst/>
          </a:prstGeom>
          <a:noFill/>
          <a:ln>
            <a:noFill/>
          </a:ln>
        </p:spPr>
      </p:pic>
      <p:sp>
        <p:nvSpPr>
          <p:cNvPr id="420" name="Google Shape;420;g6ecb7367dc_0_21"/>
          <p:cNvSpPr/>
          <p:nvPr/>
        </p:nvSpPr>
        <p:spPr>
          <a:xfrm>
            <a:off x="3732375" y="3290725"/>
            <a:ext cx="2213100" cy="63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g6ecb7367dc_0_4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TASO</a:t>
            </a:r>
            <a:endParaRPr sz="3000"/>
          </a:p>
        </p:txBody>
      </p:sp>
      <p:sp>
        <p:nvSpPr>
          <p:cNvPr id="427" name="Google Shape;427;g6ecb7367dc_0_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g6ecb7367dc_0_44"/>
          <p:cNvSpPr txBox="1"/>
          <p:nvPr>
            <p:ph type="title"/>
          </p:nvPr>
        </p:nvSpPr>
        <p:spPr>
          <a:xfrm>
            <a:off x="4776425" y="365125"/>
            <a:ext cx="587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T</a:t>
            </a:r>
            <a:r>
              <a:rPr lang="en-US" sz="2400">
                <a:solidFill>
                  <a:srgbClr val="CC0000"/>
                </a:solidFill>
              </a:rPr>
              <a:t>ensor</a:t>
            </a:r>
            <a:r>
              <a:rPr lang="en-US">
                <a:solidFill>
                  <a:srgbClr val="CC0000"/>
                </a:solidFill>
              </a:rPr>
              <a:t>   A</a:t>
            </a:r>
            <a:r>
              <a:rPr lang="en-US" sz="2400">
                <a:solidFill>
                  <a:srgbClr val="CC0000"/>
                </a:solidFill>
              </a:rPr>
              <a:t>lgebra</a:t>
            </a:r>
            <a:r>
              <a:rPr lang="en-US">
                <a:solidFill>
                  <a:srgbClr val="CC0000"/>
                </a:solidFill>
              </a:rPr>
              <a:t>   S</a:t>
            </a:r>
            <a:r>
              <a:rPr lang="en-US" sz="2400">
                <a:solidFill>
                  <a:srgbClr val="CC0000"/>
                </a:solidFill>
              </a:rPr>
              <a:t>uper</a:t>
            </a:r>
            <a:r>
              <a:rPr lang="en-US">
                <a:solidFill>
                  <a:srgbClr val="CC0000"/>
                </a:solidFill>
              </a:rPr>
              <a:t>O</a:t>
            </a:r>
            <a:r>
              <a:rPr lang="en-US" sz="2400">
                <a:solidFill>
                  <a:srgbClr val="CC0000"/>
                </a:solidFill>
              </a:rPr>
              <a:t>ptimizer</a:t>
            </a:r>
            <a:endParaRPr sz="2400">
              <a:solidFill>
                <a:srgbClr val="CC0000"/>
              </a:solidFill>
            </a:endParaRPr>
          </a:p>
        </p:txBody>
      </p:sp>
      <p:sp>
        <p:nvSpPr>
          <p:cNvPr id="429" name="Google Shape;429;g6ecb7367dc_0_44"/>
          <p:cNvSpPr txBox="1"/>
          <p:nvPr>
            <p:ph idx="1" type="body"/>
          </p:nvPr>
        </p:nvSpPr>
        <p:spPr>
          <a:xfrm>
            <a:off x="838200" y="1775675"/>
            <a:ext cx="42465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0" marL="457200" rtl="0" algn="l">
              <a:spcBef>
                <a:spcPts val="0"/>
              </a:spcBef>
              <a:spcAft>
                <a:spcPts val="0"/>
              </a:spcAft>
              <a:buSzPts val="1800"/>
              <a:buChar char="•"/>
            </a:pPr>
            <a:r>
              <a:rPr lang="en-US"/>
              <a:t>Optimized Data Layout</a:t>
            </a:r>
            <a:endParaRPr/>
          </a:p>
          <a:p>
            <a:pPr indent="-342900" lvl="0" marL="457200" rtl="0" algn="l">
              <a:spcBef>
                <a:spcPts val="0"/>
              </a:spcBef>
              <a:spcAft>
                <a:spcPts val="0"/>
              </a:spcAft>
              <a:buSzPts val="1800"/>
              <a:buChar char="•"/>
            </a:pPr>
            <a:r>
              <a:rPr lang="en-US"/>
              <a:t>Correctness</a:t>
            </a:r>
            <a:endParaRPr/>
          </a:p>
          <a:p>
            <a:pPr indent="0" lvl="0" marL="0" rtl="0" algn="l">
              <a:spcBef>
                <a:spcPts val="1000"/>
              </a:spcBef>
              <a:spcAft>
                <a:spcPts val="0"/>
              </a:spcAft>
              <a:buNone/>
            </a:pPr>
            <a:r>
              <a:t/>
            </a:r>
            <a:endParaRPr/>
          </a:p>
        </p:txBody>
      </p:sp>
      <p:sp>
        <p:nvSpPr>
          <p:cNvPr id="430" name="Google Shape;430;g6ecb7367dc_0_44"/>
          <p:cNvSpPr/>
          <p:nvPr/>
        </p:nvSpPr>
        <p:spPr>
          <a:xfrm>
            <a:off x="5084700" y="2190575"/>
            <a:ext cx="1372800" cy="871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g6ecb7367dc_0_44"/>
          <p:cNvSpPr txBox="1"/>
          <p:nvPr>
            <p:ph idx="1" type="body"/>
          </p:nvPr>
        </p:nvSpPr>
        <p:spPr>
          <a:xfrm>
            <a:off x="6809975" y="1775675"/>
            <a:ext cx="50571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Automatically generate subst.</a:t>
            </a:r>
            <a:endParaRPr/>
          </a:p>
          <a:p>
            <a:pPr indent="-342900" lvl="0" marL="457200" rtl="0" algn="l">
              <a:spcBef>
                <a:spcPts val="0"/>
              </a:spcBef>
              <a:spcAft>
                <a:spcPts val="0"/>
              </a:spcAft>
              <a:buSzPts val="1800"/>
              <a:buChar char="•"/>
            </a:pPr>
            <a:r>
              <a:rPr lang="en-US"/>
              <a:t>Joint optimization</a:t>
            </a:r>
            <a:endParaRPr/>
          </a:p>
          <a:p>
            <a:pPr indent="0" lvl="0" marL="0" rtl="0" algn="l">
              <a:spcBef>
                <a:spcPts val="1000"/>
              </a:spcBef>
              <a:spcAft>
                <a:spcPts val="0"/>
              </a:spcAft>
              <a:buNone/>
            </a:pPr>
            <a:r>
              <a:t/>
            </a:r>
            <a:endParaRPr/>
          </a:p>
        </p:txBody>
      </p:sp>
      <p:pic>
        <p:nvPicPr>
          <p:cNvPr id="432" name="Google Shape;432;g6ecb7367dc_0_44"/>
          <p:cNvPicPr preferRelativeResize="0"/>
          <p:nvPr/>
        </p:nvPicPr>
        <p:blipFill>
          <a:blip r:embed="rId3">
            <a:alphaModFix/>
          </a:blip>
          <a:stretch>
            <a:fillRect/>
          </a:stretch>
        </p:blipFill>
        <p:spPr>
          <a:xfrm>
            <a:off x="3256475" y="3293219"/>
            <a:ext cx="5354124" cy="3343081"/>
          </a:xfrm>
          <a:prstGeom prst="rect">
            <a:avLst/>
          </a:prstGeom>
          <a:noFill/>
          <a:ln>
            <a:noFill/>
          </a:ln>
        </p:spPr>
      </p:pic>
      <p:sp>
        <p:nvSpPr>
          <p:cNvPr id="433" name="Google Shape;433;g6ecb7367dc_0_44"/>
          <p:cNvSpPr/>
          <p:nvPr/>
        </p:nvSpPr>
        <p:spPr>
          <a:xfrm>
            <a:off x="6381300" y="4028400"/>
            <a:ext cx="2069700" cy="1811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g6ecb7367dc_0_5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TASO</a:t>
            </a:r>
            <a:endParaRPr sz="3000"/>
          </a:p>
        </p:txBody>
      </p:sp>
      <p:sp>
        <p:nvSpPr>
          <p:cNvPr id="440" name="Google Shape;440;g6ecb7367dc_0_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1" name="Google Shape;441;g6ecb7367dc_0_57"/>
          <p:cNvSpPr txBox="1"/>
          <p:nvPr>
            <p:ph type="title"/>
          </p:nvPr>
        </p:nvSpPr>
        <p:spPr>
          <a:xfrm>
            <a:off x="4776425" y="365125"/>
            <a:ext cx="58767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T</a:t>
            </a:r>
            <a:r>
              <a:rPr lang="en-US" sz="2400">
                <a:solidFill>
                  <a:srgbClr val="CC0000"/>
                </a:solidFill>
              </a:rPr>
              <a:t>ensor</a:t>
            </a:r>
            <a:r>
              <a:rPr lang="en-US">
                <a:solidFill>
                  <a:srgbClr val="CC0000"/>
                </a:solidFill>
              </a:rPr>
              <a:t>   A</a:t>
            </a:r>
            <a:r>
              <a:rPr lang="en-US" sz="2400">
                <a:solidFill>
                  <a:srgbClr val="CC0000"/>
                </a:solidFill>
              </a:rPr>
              <a:t>lgebra</a:t>
            </a:r>
            <a:r>
              <a:rPr lang="en-US">
                <a:solidFill>
                  <a:srgbClr val="CC0000"/>
                </a:solidFill>
              </a:rPr>
              <a:t>   S</a:t>
            </a:r>
            <a:r>
              <a:rPr lang="en-US" sz="2400">
                <a:solidFill>
                  <a:srgbClr val="CC0000"/>
                </a:solidFill>
              </a:rPr>
              <a:t>uper</a:t>
            </a:r>
            <a:r>
              <a:rPr lang="en-US">
                <a:solidFill>
                  <a:srgbClr val="CC0000"/>
                </a:solidFill>
              </a:rPr>
              <a:t>O</a:t>
            </a:r>
            <a:r>
              <a:rPr lang="en-US" sz="2400">
                <a:solidFill>
                  <a:srgbClr val="CC0000"/>
                </a:solidFill>
              </a:rPr>
              <a:t>ptimizer</a:t>
            </a:r>
            <a:endParaRPr sz="2400">
              <a:solidFill>
                <a:srgbClr val="CC0000"/>
              </a:solidFill>
            </a:endParaRPr>
          </a:p>
        </p:txBody>
      </p:sp>
      <p:sp>
        <p:nvSpPr>
          <p:cNvPr id="442" name="Google Shape;442;g6ecb7367dc_0_57"/>
          <p:cNvSpPr txBox="1"/>
          <p:nvPr>
            <p:ph idx="1" type="body"/>
          </p:nvPr>
        </p:nvSpPr>
        <p:spPr>
          <a:xfrm>
            <a:off x="838200" y="1775675"/>
            <a:ext cx="42465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Maintainability</a:t>
            </a:r>
            <a:endParaRPr/>
          </a:p>
          <a:p>
            <a:pPr indent="-342900" lvl="0" marL="457200" rtl="0" algn="l">
              <a:spcBef>
                <a:spcPts val="0"/>
              </a:spcBef>
              <a:spcAft>
                <a:spcPts val="0"/>
              </a:spcAft>
              <a:buSzPts val="1800"/>
              <a:buChar char="•"/>
            </a:pPr>
            <a:r>
              <a:rPr lang="en-US"/>
              <a:t>Optimized Data Layout</a:t>
            </a:r>
            <a:endParaRPr/>
          </a:p>
          <a:p>
            <a:pPr indent="-342900" lvl="0" marL="457200" rtl="0" algn="l">
              <a:spcBef>
                <a:spcPts val="0"/>
              </a:spcBef>
              <a:spcAft>
                <a:spcPts val="0"/>
              </a:spcAft>
              <a:buSzPts val="1800"/>
              <a:buChar char="•"/>
            </a:pPr>
            <a:r>
              <a:rPr lang="en-US"/>
              <a:t>Correctness</a:t>
            </a:r>
            <a:endParaRPr/>
          </a:p>
          <a:p>
            <a:pPr indent="0" lvl="0" marL="0" rtl="0" algn="l">
              <a:spcBef>
                <a:spcPts val="1000"/>
              </a:spcBef>
              <a:spcAft>
                <a:spcPts val="0"/>
              </a:spcAft>
              <a:buNone/>
            </a:pPr>
            <a:r>
              <a:t/>
            </a:r>
            <a:endParaRPr/>
          </a:p>
        </p:txBody>
      </p:sp>
      <p:sp>
        <p:nvSpPr>
          <p:cNvPr id="443" name="Google Shape;443;g6ecb7367dc_0_57"/>
          <p:cNvSpPr/>
          <p:nvPr/>
        </p:nvSpPr>
        <p:spPr>
          <a:xfrm>
            <a:off x="5084700" y="2190575"/>
            <a:ext cx="1372800" cy="871200"/>
          </a:xfrm>
          <a:prstGeom prst="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6ecb7367dc_0_57"/>
          <p:cNvSpPr txBox="1"/>
          <p:nvPr>
            <p:ph idx="1" type="body"/>
          </p:nvPr>
        </p:nvSpPr>
        <p:spPr>
          <a:xfrm>
            <a:off x="6809975" y="1775675"/>
            <a:ext cx="50571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Automatically generate subst.</a:t>
            </a:r>
            <a:endParaRPr/>
          </a:p>
          <a:p>
            <a:pPr indent="-342900" lvl="0" marL="457200" rtl="0" algn="l">
              <a:spcBef>
                <a:spcPts val="0"/>
              </a:spcBef>
              <a:spcAft>
                <a:spcPts val="0"/>
              </a:spcAft>
              <a:buSzPts val="1800"/>
              <a:buChar char="•"/>
            </a:pPr>
            <a:r>
              <a:rPr lang="en-US"/>
              <a:t>Joint optimization</a:t>
            </a:r>
            <a:endParaRPr/>
          </a:p>
          <a:p>
            <a:pPr indent="-342900" lvl="0" marL="457200" rtl="0" algn="l">
              <a:spcBef>
                <a:spcPts val="0"/>
              </a:spcBef>
              <a:spcAft>
                <a:spcPts val="0"/>
              </a:spcAft>
              <a:buSzPts val="1800"/>
              <a:buChar char="•"/>
            </a:pPr>
            <a:r>
              <a:rPr lang="en-US"/>
              <a:t>Formal verification</a:t>
            </a:r>
            <a:endParaRPr/>
          </a:p>
          <a:p>
            <a:pPr indent="0" lvl="0" marL="0" rtl="0" algn="l">
              <a:spcBef>
                <a:spcPts val="1000"/>
              </a:spcBef>
              <a:spcAft>
                <a:spcPts val="0"/>
              </a:spcAft>
              <a:buNone/>
            </a:pPr>
            <a:r>
              <a:t/>
            </a:r>
            <a:endParaRPr/>
          </a:p>
        </p:txBody>
      </p:sp>
      <p:pic>
        <p:nvPicPr>
          <p:cNvPr id="445" name="Google Shape;445;g6ecb7367dc_0_57"/>
          <p:cNvPicPr preferRelativeResize="0"/>
          <p:nvPr/>
        </p:nvPicPr>
        <p:blipFill>
          <a:blip r:embed="rId3">
            <a:alphaModFix/>
          </a:blip>
          <a:stretch>
            <a:fillRect/>
          </a:stretch>
        </p:blipFill>
        <p:spPr>
          <a:xfrm>
            <a:off x="3256475" y="3293219"/>
            <a:ext cx="5354124" cy="3343081"/>
          </a:xfrm>
          <a:prstGeom prst="rect">
            <a:avLst/>
          </a:prstGeom>
          <a:noFill/>
          <a:ln>
            <a:noFill/>
          </a:ln>
        </p:spPr>
      </p:pic>
      <p:sp>
        <p:nvSpPr>
          <p:cNvPr id="446" name="Google Shape;446;g6ecb7367dc_0_57"/>
          <p:cNvSpPr/>
          <p:nvPr/>
        </p:nvSpPr>
        <p:spPr>
          <a:xfrm>
            <a:off x="3256475" y="4704575"/>
            <a:ext cx="3098700" cy="63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g6ecb7367dc_0_6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453" name="Google Shape;453;g6ecb7367dc_0_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54" name="Google Shape;454;g6ecb7367dc_0_69"/>
          <p:cNvPicPr preferRelativeResize="0"/>
          <p:nvPr/>
        </p:nvPicPr>
        <p:blipFill>
          <a:blip r:embed="rId3">
            <a:alphaModFix/>
          </a:blip>
          <a:stretch>
            <a:fillRect/>
          </a:stretch>
        </p:blipFill>
        <p:spPr>
          <a:xfrm>
            <a:off x="3256475" y="2226419"/>
            <a:ext cx="5354124" cy="3343081"/>
          </a:xfrm>
          <a:prstGeom prst="rect">
            <a:avLst/>
          </a:prstGeom>
          <a:noFill/>
          <a:ln>
            <a:noFill/>
          </a:ln>
        </p:spPr>
      </p:pic>
      <p:sp>
        <p:nvSpPr>
          <p:cNvPr id="455" name="Google Shape;455;g6ecb7367dc_0_69"/>
          <p:cNvSpPr/>
          <p:nvPr/>
        </p:nvSpPr>
        <p:spPr>
          <a:xfrm>
            <a:off x="3256475" y="2951975"/>
            <a:ext cx="3098700" cy="63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g6ecb7367dc_0_10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462" name="Google Shape;462;g6ecb7367dc_0_1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63" name="Google Shape;463;g6ecb7367dc_0_101"/>
          <p:cNvPicPr preferRelativeResize="0"/>
          <p:nvPr/>
        </p:nvPicPr>
        <p:blipFill>
          <a:blip r:embed="rId3">
            <a:alphaModFix/>
          </a:blip>
          <a:stretch>
            <a:fillRect/>
          </a:stretch>
        </p:blipFill>
        <p:spPr>
          <a:xfrm>
            <a:off x="3256475" y="2226419"/>
            <a:ext cx="5354124" cy="3343081"/>
          </a:xfrm>
          <a:prstGeom prst="rect">
            <a:avLst/>
          </a:prstGeom>
          <a:noFill/>
          <a:ln>
            <a:noFill/>
          </a:ln>
        </p:spPr>
      </p:pic>
      <p:sp>
        <p:nvSpPr>
          <p:cNvPr id="464" name="Google Shape;464;g6ecb7367dc_0_101"/>
          <p:cNvSpPr/>
          <p:nvPr/>
        </p:nvSpPr>
        <p:spPr>
          <a:xfrm>
            <a:off x="3256475" y="2951975"/>
            <a:ext cx="3098700" cy="63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6ecb7367dc_0_101"/>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466" name="Google Shape;466;g6ecb7367dc_0_101"/>
          <p:cNvSpPr txBox="1"/>
          <p:nvPr>
            <p:ph type="title"/>
          </p:nvPr>
        </p:nvSpPr>
        <p:spPr>
          <a:xfrm>
            <a:off x="445550" y="2470300"/>
            <a:ext cx="32433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000">
                <a:solidFill>
                  <a:srgbClr val="CC0000"/>
                </a:solidFill>
              </a:rPr>
              <a:t>Arbitrary graph subst.</a:t>
            </a:r>
            <a:endParaRPr sz="3000">
              <a:solidFill>
                <a:srgbClr val="CC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g6ecb7367dc_0_8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473" name="Google Shape;473;g6ecb7367dc_0_8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4" name="Google Shape;474;g6ecb7367dc_0_83"/>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475" name="Google Shape;475;g6ecb7367dc_0_83"/>
          <p:cNvSpPr txBox="1"/>
          <p:nvPr>
            <p:ph idx="1" type="body"/>
          </p:nvPr>
        </p:nvSpPr>
        <p:spPr>
          <a:xfrm>
            <a:off x="838200" y="1775675"/>
            <a:ext cx="48408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Enumerate potential graphs</a:t>
            </a:r>
            <a:endParaRPr/>
          </a:p>
          <a:p>
            <a:pPr indent="-342900" lvl="1" marL="914400" rtl="0" algn="l">
              <a:spcBef>
                <a:spcPts val="0"/>
              </a:spcBef>
              <a:spcAft>
                <a:spcPts val="0"/>
              </a:spcAft>
              <a:buSzPts val="1800"/>
              <a:buChar char="•"/>
            </a:pPr>
            <a:r>
              <a:rPr lang="en-US"/>
              <a:t>DFS</a:t>
            </a:r>
            <a:endParaRPr/>
          </a:p>
          <a:p>
            <a:pPr indent="-342900" lvl="1" marL="914400" rtl="0" algn="l">
              <a:spcBef>
                <a:spcPts val="0"/>
              </a:spcBef>
              <a:spcAft>
                <a:spcPts val="0"/>
              </a:spcAft>
              <a:buSzPts val="1800"/>
              <a:buChar char="•"/>
            </a:pPr>
            <a:r>
              <a:rPr lang="en-US"/>
              <a:t>up to </a:t>
            </a:r>
            <a:r>
              <a:rPr i="1" lang="en-US"/>
              <a:t>threshold</a:t>
            </a:r>
            <a:r>
              <a:rPr lang="en-US"/>
              <a:t> nodes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76" name="Google Shape;476;g6ecb7367dc_0_83"/>
          <p:cNvSpPr/>
          <p:nvPr/>
        </p:nvSpPr>
        <p:spPr>
          <a:xfrm>
            <a:off x="7423275" y="1446525"/>
            <a:ext cx="1557300" cy="942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Empty</a:t>
            </a:r>
            <a:endParaRPr/>
          </a:p>
        </p:txBody>
      </p:sp>
      <p:cxnSp>
        <p:nvCxnSpPr>
          <p:cNvPr id="477" name="Google Shape;477;g6ecb7367dc_0_83"/>
          <p:cNvCxnSpPr>
            <a:stCxn id="476" idx="2"/>
          </p:cNvCxnSpPr>
          <p:nvPr/>
        </p:nvCxnSpPr>
        <p:spPr>
          <a:xfrm flipH="1">
            <a:off x="6890625" y="23891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478" name="Google Shape;478;g6ecb7367dc_0_83"/>
          <p:cNvSpPr/>
          <p:nvPr/>
        </p:nvSpPr>
        <p:spPr>
          <a:xfrm>
            <a:off x="53742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479" name="Google Shape;479;g6ecb7367dc_0_83"/>
          <p:cNvSpPr/>
          <p:nvPr/>
        </p:nvSpPr>
        <p:spPr>
          <a:xfrm>
            <a:off x="83058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480" name="Google Shape;480;g6ecb7367dc_0_83"/>
          <p:cNvCxnSpPr>
            <a:stCxn id="476" idx="2"/>
            <a:endCxn id="479" idx="0"/>
          </p:cNvCxnSpPr>
          <p:nvPr/>
        </p:nvCxnSpPr>
        <p:spPr>
          <a:xfrm>
            <a:off x="8201925" y="2389125"/>
            <a:ext cx="1374300" cy="266400"/>
          </a:xfrm>
          <a:prstGeom prst="straightConnector1">
            <a:avLst/>
          </a:prstGeom>
          <a:noFill/>
          <a:ln cap="flat" cmpd="sng" w="9525">
            <a:solidFill>
              <a:schemeClr val="dk2"/>
            </a:solidFill>
            <a:prstDash val="solid"/>
            <a:round/>
            <a:headEnd len="med" w="med" type="none"/>
            <a:tailEnd len="med" w="med" type="triangle"/>
          </a:ln>
        </p:spPr>
      </p:cxnSp>
      <p:sp>
        <p:nvSpPr>
          <p:cNvPr id="481" name="Google Shape;481;g6ecb7367dc_0_83"/>
          <p:cNvSpPr/>
          <p:nvPr/>
        </p:nvSpPr>
        <p:spPr>
          <a:xfrm>
            <a:off x="3989950" y="45227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Op1(Output1,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Op1(Input3,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482" name="Google Shape;482;g6ecb7367dc_0_83"/>
          <p:cNvCxnSpPr/>
          <p:nvPr/>
        </p:nvCxnSpPr>
        <p:spPr>
          <a:xfrm flipH="1">
            <a:off x="5219350" y="42563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483" name="Google Shape;483;g6ecb7367dc_0_83"/>
          <p:cNvSpPr txBox="1"/>
          <p:nvPr>
            <p:ph idx="1" type="body"/>
          </p:nvPr>
        </p:nvSpPr>
        <p:spPr>
          <a:xfrm>
            <a:off x="6830325" y="4901225"/>
            <a:ext cx="2743200" cy="13257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84" name="Google Shape;484;g6ecb7367dc_0_83"/>
          <p:cNvSpPr txBox="1"/>
          <p:nvPr>
            <p:ph idx="1" type="body"/>
          </p:nvPr>
        </p:nvSpPr>
        <p:spPr>
          <a:xfrm>
            <a:off x="10846500" y="31970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1st</a:t>
            </a:r>
            <a:r>
              <a:rPr lang="en-US" sz="2400"/>
              <a:t> node</a:t>
            </a:r>
            <a:endParaRPr sz="2400"/>
          </a:p>
        </p:txBody>
      </p:sp>
      <p:sp>
        <p:nvSpPr>
          <p:cNvPr id="485" name="Google Shape;485;g6ecb7367dc_0_83"/>
          <p:cNvSpPr txBox="1"/>
          <p:nvPr>
            <p:ph idx="1" type="body"/>
          </p:nvPr>
        </p:nvSpPr>
        <p:spPr>
          <a:xfrm>
            <a:off x="10790800" y="50536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2nd node</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g6ecb7367dc_0_16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492" name="Google Shape;492;g6ecb7367dc_0_16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3" name="Google Shape;493;g6ecb7367dc_0_164"/>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494" name="Google Shape;494;g6ecb7367dc_0_164"/>
          <p:cNvSpPr txBox="1"/>
          <p:nvPr>
            <p:ph idx="1" type="body"/>
          </p:nvPr>
        </p:nvSpPr>
        <p:spPr>
          <a:xfrm>
            <a:off x="838200" y="1775675"/>
            <a:ext cx="48408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Enumerate potential graphs</a:t>
            </a:r>
            <a:endParaRPr/>
          </a:p>
          <a:p>
            <a:pPr indent="-342900" lvl="1" marL="914400" rtl="0" algn="l">
              <a:spcBef>
                <a:spcPts val="0"/>
              </a:spcBef>
              <a:spcAft>
                <a:spcPts val="0"/>
              </a:spcAft>
              <a:buSzPts val="1800"/>
              <a:buChar char="•"/>
            </a:pPr>
            <a:r>
              <a:rPr lang="en-US"/>
              <a:t>DFS</a:t>
            </a:r>
            <a:endParaRPr/>
          </a:p>
          <a:p>
            <a:pPr indent="-342900" lvl="1" marL="914400" rtl="0" algn="l">
              <a:spcBef>
                <a:spcPts val="0"/>
              </a:spcBef>
              <a:spcAft>
                <a:spcPts val="0"/>
              </a:spcAft>
              <a:buSzPts val="1800"/>
              <a:buChar char="•"/>
            </a:pPr>
            <a:r>
              <a:rPr lang="en-US"/>
              <a:t>up to </a:t>
            </a:r>
            <a:r>
              <a:rPr i="1" lang="en-US"/>
              <a:t>threshold</a:t>
            </a:r>
            <a:r>
              <a:rPr lang="en-US"/>
              <a:t> nodes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95" name="Google Shape;495;g6ecb7367dc_0_164"/>
          <p:cNvSpPr/>
          <p:nvPr/>
        </p:nvSpPr>
        <p:spPr>
          <a:xfrm>
            <a:off x="7423275" y="1446525"/>
            <a:ext cx="1557300" cy="942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Empty</a:t>
            </a:r>
            <a:endParaRPr/>
          </a:p>
        </p:txBody>
      </p:sp>
      <p:cxnSp>
        <p:nvCxnSpPr>
          <p:cNvPr id="496" name="Google Shape;496;g6ecb7367dc_0_164"/>
          <p:cNvCxnSpPr>
            <a:stCxn id="495" idx="2"/>
          </p:cNvCxnSpPr>
          <p:nvPr/>
        </p:nvCxnSpPr>
        <p:spPr>
          <a:xfrm flipH="1">
            <a:off x="6890625" y="23891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497" name="Google Shape;497;g6ecb7367dc_0_164"/>
          <p:cNvSpPr/>
          <p:nvPr/>
        </p:nvSpPr>
        <p:spPr>
          <a:xfrm>
            <a:off x="53742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498" name="Google Shape;498;g6ecb7367dc_0_164"/>
          <p:cNvSpPr/>
          <p:nvPr/>
        </p:nvSpPr>
        <p:spPr>
          <a:xfrm>
            <a:off x="83058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499" name="Google Shape;499;g6ecb7367dc_0_164"/>
          <p:cNvCxnSpPr>
            <a:stCxn id="495" idx="2"/>
            <a:endCxn id="498" idx="0"/>
          </p:cNvCxnSpPr>
          <p:nvPr/>
        </p:nvCxnSpPr>
        <p:spPr>
          <a:xfrm>
            <a:off x="8201925" y="2389125"/>
            <a:ext cx="1374300" cy="266400"/>
          </a:xfrm>
          <a:prstGeom prst="straightConnector1">
            <a:avLst/>
          </a:prstGeom>
          <a:noFill/>
          <a:ln cap="flat" cmpd="sng" w="9525">
            <a:solidFill>
              <a:schemeClr val="dk2"/>
            </a:solidFill>
            <a:prstDash val="solid"/>
            <a:round/>
            <a:headEnd len="med" w="med" type="none"/>
            <a:tailEnd len="med" w="med" type="triangle"/>
          </a:ln>
        </p:spPr>
      </p:cxnSp>
      <p:sp>
        <p:nvSpPr>
          <p:cNvPr id="500" name="Google Shape;500;g6ecb7367dc_0_164"/>
          <p:cNvSpPr/>
          <p:nvPr/>
        </p:nvSpPr>
        <p:spPr>
          <a:xfrm>
            <a:off x="3989950" y="45227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Op1(Output1,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Op1(Input3,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501" name="Google Shape;501;g6ecb7367dc_0_164"/>
          <p:cNvCxnSpPr/>
          <p:nvPr/>
        </p:nvCxnSpPr>
        <p:spPr>
          <a:xfrm flipH="1">
            <a:off x="5219350" y="42563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502" name="Google Shape;502;g6ecb7367dc_0_164"/>
          <p:cNvSpPr txBox="1"/>
          <p:nvPr>
            <p:ph idx="1" type="body"/>
          </p:nvPr>
        </p:nvSpPr>
        <p:spPr>
          <a:xfrm>
            <a:off x="6830325" y="4901225"/>
            <a:ext cx="2743200" cy="13257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03" name="Google Shape;503;g6ecb7367dc_0_164"/>
          <p:cNvSpPr txBox="1"/>
          <p:nvPr>
            <p:ph idx="1" type="body"/>
          </p:nvPr>
        </p:nvSpPr>
        <p:spPr>
          <a:xfrm>
            <a:off x="10846500" y="31970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1st node</a:t>
            </a:r>
            <a:endParaRPr sz="2400"/>
          </a:p>
        </p:txBody>
      </p:sp>
      <p:sp>
        <p:nvSpPr>
          <p:cNvPr id="504" name="Google Shape;504;g6ecb7367dc_0_164"/>
          <p:cNvSpPr txBox="1"/>
          <p:nvPr>
            <p:ph idx="1" type="body"/>
          </p:nvPr>
        </p:nvSpPr>
        <p:spPr>
          <a:xfrm>
            <a:off x="10790800" y="50536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2nd node</a:t>
            </a:r>
            <a:endParaRPr sz="2400"/>
          </a:p>
        </p:txBody>
      </p:sp>
      <p:pic>
        <p:nvPicPr>
          <p:cNvPr id="505" name="Google Shape;505;g6ecb7367dc_0_164"/>
          <p:cNvPicPr preferRelativeResize="0"/>
          <p:nvPr/>
        </p:nvPicPr>
        <p:blipFill>
          <a:blip r:embed="rId3">
            <a:alphaModFix/>
          </a:blip>
          <a:stretch>
            <a:fillRect/>
          </a:stretch>
        </p:blipFill>
        <p:spPr>
          <a:xfrm>
            <a:off x="5679000" y="1690825"/>
            <a:ext cx="4840800" cy="426617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g7d91d80004_0_1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Symbolic graph execution</a:t>
            </a:r>
            <a:endParaRPr/>
          </a:p>
        </p:txBody>
      </p:sp>
      <p:sp>
        <p:nvSpPr>
          <p:cNvPr id="124" name="Google Shape;124;g7d91d80004_0_16"/>
          <p:cNvSpPr txBox="1"/>
          <p:nvPr>
            <p:ph idx="1" type="body"/>
          </p:nvPr>
        </p:nvSpPr>
        <p:spPr>
          <a:xfrm>
            <a:off x="838200" y="1825625"/>
            <a:ext cx="108558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Pros:</a:t>
            </a:r>
            <a:endParaRPr/>
          </a:p>
          <a:p>
            <a:pPr indent="-342900" lvl="0" marL="457200" rtl="0" algn="l">
              <a:spcBef>
                <a:spcPts val="1000"/>
              </a:spcBef>
              <a:spcAft>
                <a:spcPts val="0"/>
              </a:spcAft>
              <a:buSzPts val="1800"/>
              <a:buAutoNum type="arabicPeriod"/>
            </a:pPr>
            <a:r>
              <a:rPr lang="en-US"/>
              <a:t>Ease of optimization</a:t>
            </a:r>
            <a:endParaRPr/>
          </a:p>
          <a:p>
            <a:pPr indent="-342900" lvl="1" marL="914400" rtl="0" algn="l">
              <a:spcBef>
                <a:spcPts val="0"/>
              </a:spcBef>
              <a:spcAft>
                <a:spcPts val="0"/>
              </a:spcAft>
              <a:buSzPts val="1800"/>
              <a:buAutoNum type="alphaLcPeriod"/>
            </a:pPr>
            <a:r>
              <a:rPr lang="en-US"/>
              <a:t>Ease of parallelization</a:t>
            </a:r>
            <a:endParaRPr/>
          </a:p>
          <a:p>
            <a:pPr indent="-342900" lvl="1" marL="914400" rtl="0" algn="l">
              <a:spcBef>
                <a:spcPts val="0"/>
              </a:spcBef>
              <a:spcAft>
                <a:spcPts val="0"/>
              </a:spcAft>
              <a:buSzPts val="1800"/>
              <a:buAutoNum type="alphaLcPeriod"/>
            </a:pPr>
            <a:r>
              <a:rPr lang="en-US"/>
              <a:t>Ease of compiler optimization, e.g. subexpression elimination, constant folding</a:t>
            </a:r>
            <a:endParaRPr/>
          </a:p>
          <a:p>
            <a:pPr indent="-342900" lvl="0" marL="457200" rtl="0" algn="l">
              <a:spcBef>
                <a:spcPts val="0"/>
              </a:spcBef>
              <a:spcAft>
                <a:spcPts val="0"/>
              </a:spcAft>
              <a:buSzPts val="1800"/>
              <a:buAutoNum type="arabicPeriod"/>
            </a:pPr>
            <a:r>
              <a:rPr lang="en-US"/>
              <a:t>Ease of processing on accelerator devices or deploying on multiple machines</a:t>
            </a:r>
            <a:endParaRPr/>
          </a:p>
          <a:p>
            <a:pPr indent="0" lvl="0" marL="0" rtl="0" algn="l">
              <a:spcBef>
                <a:spcPts val="1000"/>
              </a:spcBef>
              <a:spcAft>
                <a:spcPts val="0"/>
              </a:spcAft>
              <a:buNone/>
            </a:pPr>
            <a:r>
              <a:rPr lang="en-US"/>
              <a:t>Cons:</a:t>
            </a:r>
            <a:endParaRPr/>
          </a:p>
          <a:p>
            <a:pPr indent="-342900" lvl="0" marL="457200" rtl="0" algn="l">
              <a:spcBef>
                <a:spcPts val="1000"/>
              </a:spcBef>
              <a:spcAft>
                <a:spcPts val="0"/>
              </a:spcAft>
              <a:buSzPts val="1800"/>
              <a:buAutoNum type="arabicPeriod"/>
            </a:pPr>
            <a:r>
              <a:rPr lang="en-US"/>
              <a:t>Complication of user experience</a:t>
            </a:r>
            <a:endParaRPr/>
          </a:p>
        </p:txBody>
      </p:sp>
      <p:sp>
        <p:nvSpPr>
          <p:cNvPr id="125" name="Google Shape;125;g7d91d80004_0_1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g6ecb7367dc_0_20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512" name="Google Shape;512;g6ecb7367dc_0_20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13" name="Google Shape;513;g6ecb7367dc_0_201"/>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514" name="Google Shape;514;g6ecb7367dc_0_201"/>
          <p:cNvSpPr txBox="1"/>
          <p:nvPr>
            <p:ph idx="1" type="body"/>
          </p:nvPr>
        </p:nvSpPr>
        <p:spPr>
          <a:xfrm>
            <a:off x="838200" y="1775675"/>
            <a:ext cx="4840800" cy="17010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Enumerate potential graphs</a:t>
            </a:r>
            <a:endParaRPr/>
          </a:p>
          <a:p>
            <a:pPr indent="-342900" lvl="1" marL="914400" rtl="0" algn="l">
              <a:spcBef>
                <a:spcPts val="0"/>
              </a:spcBef>
              <a:spcAft>
                <a:spcPts val="0"/>
              </a:spcAft>
              <a:buSzPts val="1800"/>
              <a:buChar char="•"/>
            </a:pPr>
            <a:r>
              <a:rPr lang="en-US"/>
              <a:t>DFS</a:t>
            </a:r>
            <a:endParaRPr/>
          </a:p>
          <a:p>
            <a:pPr indent="-342900" lvl="1" marL="914400" rtl="0" algn="l">
              <a:spcBef>
                <a:spcPts val="0"/>
              </a:spcBef>
              <a:spcAft>
                <a:spcPts val="0"/>
              </a:spcAft>
              <a:buSzPts val="1800"/>
              <a:buChar char="•"/>
            </a:pPr>
            <a:r>
              <a:rPr lang="en-US"/>
              <a:t>up to </a:t>
            </a:r>
            <a:r>
              <a:rPr i="1" lang="en-US"/>
              <a:t>threshold</a:t>
            </a:r>
            <a:r>
              <a:rPr lang="en-US"/>
              <a:t> nodes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15" name="Google Shape;515;g6ecb7367dc_0_201"/>
          <p:cNvSpPr/>
          <p:nvPr/>
        </p:nvSpPr>
        <p:spPr>
          <a:xfrm>
            <a:off x="7423275" y="1446525"/>
            <a:ext cx="1557300" cy="942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Empty</a:t>
            </a:r>
            <a:endParaRPr/>
          </a:p>
        </p:txBody>
      </p:sp>
      <p:cxnSp>
        <p:nvCxnSpPr>
          <p:cNvPr id="516" name="Google Shape;516;g6ecb7367dc_0_201"/>
          <p:cNvCxnSpPr>
            <a:stCxn id="515" idx="2"/>
          </p:cNvCxnSpPr>
          <p:nvPr/>
        </p:nvCxnSpPr>
        <p:spPr>
          <a:xfrm flipH="1">
            <a:off x="6890625" y="23891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g6ecb7367dc_0_201"/>
          <p:cNvSpPr/>
          <p:nvPr/>
        </p:nvSpPr>
        <p:spPr>
          <a:xfrm>
            <a:off x="53742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sp>
        <p:nvSpPr>
          <p:cNvPr id="518" name="Google Shape;518;g6ecb7367dc_0_201"/>
          <p:cNvSpPr/>
          <p:nvPr/>
        </p:nvSpPr>
        <p:spPr>
          <a:xfrm>
            <a:off x="8305800" y="26555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Op2(Input1, Input2)</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Op2(Input2, Input3)</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519" name="Google Shape;519;g6ecb7367dc_0_201"/>
          <p:cNvCxnSpPr>
            <a:stCxn id="515" idx="2"/>
            <a:endCxn id="518" idx="0"/>
          </p:cNvCxnSpPr>
          <p:nvPr/>
        </p:nvCxnSpPr>
        <p:spPr>
          <a:xfrm>
            <a:off x="8201925" y="2389125"/>
            <a:ext cx="1374300" cy="266400"/>
          </a:xfrm>
          <a:prstGeom prst="straightConnector1">
            <a:avLst/>
          </a:prstGeom>
          <a:noFill/>
          <a:ln cap="flat" cmpd="sng" w="9525">
            <a:solidFill>
              <a:schemeClr val="dk2"/>
            </a:solidFill>
            <a:prstDash val="solid"/>
            <a:round/>
            <a:headEnd len="med" w="med" type="none"/>
            <a:tailEnd len="med" w="med" type="triangle"/>
          </a:ln>
        </p:spPr>
      </p:cxnSp>
      <p:sp>
        <p:nvSpPr>
          <p:cNvPr id="520" name="Google Shape;520;g6ecb7367dc_0_201"/>
          <p:cNvSpPr/>
          <p:nvPr/>
        </p:nvSpPr>
        <p:spPr>
          <a:xfrm>
            <a:off x="3989950" y="4522725"/>
            <a:ext cx="2540700" cy="16008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Op1(Output1,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Op1(Input3, Input4)</a:t>
            </a:r>
            <a:endParaRPr sz="1800">
              <a:solidFill>
                <a:schemeClr val="dk1"/>
              </a:solidFill>
              <a:latin typeface="Gill Sans"/>
              <a:ea typeface="Gill Sans"/>
              <a:cs typeface="Gill Sans"/>
              <a:sym typeface="Gill Sans"/>
            </a:endParaRPr>
          </a:p>
          <a:p>
            <a:pPr indent="0" lvl="0" marL="0" rtl="0" algn="ctr">
              <a:lnSpc>
                <a:spcPct val="90000"/>
              </a:lnSpc>
              <a:spcBef>
                <a:spcPts val="1000"/>
              </a:spcBef>
              <a:spcAft>
                <a:spcPts val="0"/>
              </a:spcAft>
              <a:buNone/>
            </a:pPr>
            <a:r>
              <a:rPr lang="en-US" sz="1800">
                <a:solidFill>
                  <a:schemeClr val="dk1"/>
                </a:solidFill>
                <a:latin typeface="Gill Sans"/>
                <a:ea typeface="Gill Sans"/>
                <a:cs typeface="Gill Sans"/>
                <a:sym typeface="Gill Sans"/>
              </a:rPr>
              <a:t>...</a:t>
            </a:r>
            <a:endParaRPr sz="1800">
              <a:solidFill>
                <a:schemeClr val="dk1"/>
              </a:solidFill>
              <a:latin typeface="Gill Sans"/>
              <a:ea typeface="Gill Sans"/>
              <a:cs typeface="Gill Sans"/>
              <a:sym typeface="Gill Sans"/>
            </a:endParaRPr>
          </a:p>
        </p:txBody>
      </p:sp>
      <p:cxnSp>
        <p:nvCxnSpPr>
          <p:cNvPr id="521" name="Google Shape;521;g6ecb7367dc_0_201"/>
          <p:cNvCxnSpPr/>
          <p:nvPr/>
        </p:nvCxnSpPr>
        <p:spPr>
          <a:xfrm flipH="1">
            <a:off x="5219350" y="4256325"/>
            <a:ext cx="1311300" cy="266400"/>
          </a:xfrm>
          <a:prstGeom prst="straightConnector1">
            <a:avLst/>
          </a:prstGeom>
          <a:noFill/>
          <a:ln cap="flat" cmpd="sng" w="9525">
            <a:solidFill>
              <a:schemeClr val="dk2"/>
            </a:solidFill>
            <a:prstDash val="solid"/>
            <a:round/>
            <a:headEnd len="med" w="med" type="none"/>
            <a:tailEnd len="med" w="med" type="triangle"/>
          </a:ln>
        </p:spPr>
      </p:cxnSp>
      <p:sp>
        <p:nvSpPr>
          <p:cNvPr id="522" name="Google Shape;522;g6ecb7367dc_0_201"/>
          <p:cNvSpPr txBox="1"/>
          <p:nvPr>
            <p:ph idx="1" type="body"/>
          </p:nvPr>
        </p:nvSpPr>
        <p:spPr>
          <a:xfrm>
            <a:off x="6830325" y="4901225"/>
            <a:ext cx="2743200" cy="13257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rPr lang="en-US"/>
              <a:t>…...</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23" name="Google Shape;523;g6ecb7367dc_0_201"/>
          <p:cNvSpPr txBox="1"/>
          <p:nvPr>
            <p:ph idx="1" type="body"/>
          </p:nvPr>
        </p:nvSpPr>
        <p:spPr>
          <a:xfrm>
            <a:off x="10846500" y="31970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1st node</a:t>
            </a:r>
            <a:endParaRPr sz="2400"/>
          </a:p>
        </p:txBody>
      </p:sp>
      <p:sp>
        <p:nvSpPr>
          <p:cNvPr id="524" name="Google Shape;524;g6ecb7367dc_0_201"/>
          <p:cNvSpPr txBox="1"/>
          <p:nvPr>
            <p:ph idx="1" type="body"/>
          </p:nvPr>
        </p:nvSpPr>
        <p:spPr>
          <a:xfrm>
            <a:off x="10790800" y="5053625"/>
            <a:ext cx="2743200" cy="13257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t>2nd node</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29" name="Shape 529"/>
        <p:cNvGrpSpPr/>
        <p:nvPr/>
      </p:nvGrpSpPr>
      <p:grpSpPr>
        <a:xfrm>
          <a:off x="0" y="0"/>
          <a:ext cx="0" cy="0"/>
          <a:chOff x="0" y="0"/>
          <a:chExt cx="0" cy="0"/>
        </a:xfrm>
      </p:grpSpPr>
      <p:sp>
        <p:nvSpPr>
          <p:cNvPr id="530" name="Google Shape;530;g6ecb7367dc_0_11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531" name="Google Shape;531;g6ecb7367dc_0_11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2" name="Google Shape;532;g6ecb7367dc_0_115"/>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pic>
        <p:nvPicPr>
          <p:cNvPr id="533" name="Google Shape;533;g6ecb7367dc_0_115"/>
          <p:cNvPicPr preferRelativeResize="0"/>
          <p:nvPr/>
        </p:nvPicPr>
        <p:blipFill rotWithShape="1">
          <a:blip r:embed="rId3">
            <a:alphaModFix/>
          </a:blip>
          <a:srcRect b="48694" l="0" r="0" t="0"/>
          <a:stretch/>
        </p:blipFill>
        <p:spPr>
          <a:xfrm>
            <a:off x="2775200" y="1428650"/>
            <a:ext cx="5997899" cy="5116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g6ecb7367dc_0_14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540" name="Google Shape;540;g6ecb7367dc_0_1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1" name="Google Shape;541;g6ecb7367dc_0_146"/>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542" name="Google Shape;542;g6ecb7367dc_0_146"/>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Enumerate potential graphs</a:t>
            </a:r>
            <a:endParaRPr/>
          </a:p>
          <a:p>
            <a:pPr indent="-342900" lvl="1" marL="914400" rtl="0" algn="l">
              <a:spcBef>
                <a:spcPts val="0"/>
              </a:spcBef>
              <a:spcAft>
                <a:spcPts val="0"/>
              </a:spcAft>
              <a:buSzPts val="1800"/>
              <a:buChar char="•"/>
            </a:pPr>
            <a:r>
              <a:rPr lang="en-US"/>
              <a:t>DFS</a:t>
            </a:r>
            <a:endParaRPr/>
          </a:p>
          <a:p>
            <a:pPr indent="-342900" lvl="1" marL="914400" rtl="0" algn="l">
              <a:spcBef>
                <a:spcPts val="0"/>
              </a:spcBef>
              <a:spcAft>
                <a:spcPts val="0"/>
              </a:spcAft>
              <a:buSzPts val="1800"/>
              <a:buChar char="•"/>
            </a:pPr>
            <a:r>
              <a:rPr lang="en-US"/>
              <a:t>up to </a:t>
            </a:r>
            <a:r>
              <a:rPr i="1" lang="en-US"/>
              <a:t>threshold</a:t>
            </a:r>
            <a:r>
              <a:rPr lang="en-US"/>
              <a:t> nodes</a:t>
            </a:r>
            <a:endParaRPr/>
          </a:p>
          <a:p>
            <a:pPr indent="-342900" lvl="0" marL="457200" rtl="0" algn="l">
              <a:spcBef>
                <a:spcPts val="0"/>
              </a:spcBef>
              <a:spcAft>
                <a:spcPts val="0"/>
              </a:spcAft>
              <a:buSzPts val="1800"/>
              <a:buChar char="•"/>
            </a:pPr>
            <a:r>
              <a:rPr lang="en-US"/>
              <a:t>Calculate fingerprint</a:t>
            </a:r>
            <a:endParaRPr/>
          </a:p>
          <a:p>
            <a:pPr indent="-342900" lvl="1" marL="914400" rtl="0" algn="l">
              <a:spcBef>
                <a:spcPts val="0"/>
              </a:spcBef>
              <a:spcAft>
                <a:spcPts val="0"/>
              </a:spcAft>
              <a:buSzPts val="1800"/>
              <a:buChar char="•"/>
            </a:pPr>
            <a:r>
              <a:rPr lang="en-US"/>
              <a:t>same fingerprint =&gt; </a:t>
            </a:r>
            <a:r>
              <a:rPr lang="en-US"/>
              <a:t>functionally equal graph (very likely)</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43" name="Google Shape;543;g6ecb7367dc_0_146"/>
          <p:cNvSpPr txBox="1"/>
          <p:nvPr/>
        </p:nvSpPr>
        <p:spPr>
          <a:xfrm>
            <a:off x="1915875" y="4684100"/>
            <a:ext cx="8783400" cy="84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US" sz="3600">
                <a:solidFill>
                  <a:schemeClr val="dk1"/>
                </a:solidFill>
                <a:latin typeface="Gill Sans"/>
                <a:ea typeface="Gill Sans"/>
                <a:cs typeface="Gill Sans"/>
                <a:sym typeface="Gill Sans"/>
              </a:rPr>
              <a:t>F</a:t>
            </a:r>
            <a:r>
              <a:rPr lang="en-US" sz="3600">
                <a:solidFill>
                  <a:schemeClr val="dk1"/>
                </a:solidFill>
                <a:latin typeface="Gill Sans"/>
                <a:ea typeface="Gill Sans"/>
                <a:cs typeface="Gill Sans"/>
                <a:sym typeface="Gill Sans"/>
              </a:rPr>
              <a:t>ingerprint = Hash of output on same input</a:t>
            </a:r>
            <a:endParaRPr sz="3600">
              <a:latin typeface="Gill Sans"/>
              <a:ea typeface="Gill Sans"/>
              <a:cs typeface="Gill Sans"/>
              <a:sym typeface="Gill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g6ecb7367dc_0_22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Generator</a:t>
            </a:r>
            <a:endParaRPr sz="3000"/>
          </a:p>
        </p:txBody>
      </p:sp>
      <p:sp>
        <p:nvSpPr>
          <p:cNvPr id="550" name="Google Shape;550;g6ecb7367dc_0_22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1" name="Google Shape;551;g6ecb7367dc_0_221"/>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Brute Force</a:t>
            </a:r>
            <a:endParaRPr sz="2400">
              <a:solidFill>
                <a:srgbClr val="CC0000"/>
              </a:solidFill>
            </a:endParaRPr>
          </a:p>
        </p:txBody>
      </p:sp>
      <p:sp>
        <p:nvSpPr>
          <p:cNvPr id="552" name="Google Shape;552;g6ecb7367dc_0_221"/>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Enumerate potential graphs</a:t>
            </a:r>
            <a:endParaRPr/>
          </a:p>
          <a:p>
            <a:pPr indent="-342900" lvl="1" marL="914400" rtl="0" algn="l">
              <a:spcBef>
                <a:spcPts val="0"/>
              </a:spcBef>
              <a:spcAft>
                <a:spcPts val="0"/>
              </a:spcAft>
              <a:buSzPts val="1800"/>
              <a:buChar char="•"/>
            </a:pPr>
            <a:r>
              <a:rPr lang="en-US"/>
              <a:t>DFS</a:t>
            </a:r>
            <a:endParaRPr/>
          </a:p>
          <a:p>
            <a:pPr indent="-342900" lvl="1" marL="914400" rtl="0" algn="l">
              <a:spcBef>
                <a:spcPts val="0"/>
              </a:spcBef>
              <a:spcAft>
                <a:spcPts val="0"/>
              </a:spcAft>
              <a:buSzPts val="1800"/>
              <a:buChar char="•"/>
            </a:pPr>
            <a:r>
              <a:rPr lang="en-US"/>
              <a:t>up to </a:t>
            </a:r>
            <a:r>
              <a:rPr i="1" lang="en-US"/>
              <a:t>threshold</a:t>
            </a:r>
            <a:r>
              <a:rPr lang="en-US"/>
              <a:t> nodes</a:t>
            </a:r>
            <a:endParaRPr/>
          </a:p>
          <a:p>
            <a:pPr indent="-342900" lvl="0" marL="457200" rtl="0" algn="l">
              <a:spcBef>
                <a:spcPts val="0"/>
              </a:spcBef>
              <a:spcAft>
                <a:spcPts val="0"/>
              </a:spcAft>
              <a:buSzPts val="1800"/>
              <a:buChar char="•"/>
            </a:pPr>
            <a:r>
              <a:rPr lang="en-US"/>
              <a:t>Calculate fingerprint</a:t>
            </a:r>
            <a:endParaRPr/>
          </a:p>
          <a:p>
            <a:pPr indent="-342900" lvl="1" marL="914400" rtl="0" algn="l">
              <a:spcBef>
                <a:spcPts val="0"/>
              </a:spcBef>
              <a:spcAft>
                <a:spcPts val="0"/>
              </a:spcAft>
              <a:buSzPts val="1800"/>
              <a:buChar char="•"/>
            </a:pPr>
            <a:r>
              <a:rPr lang="en-US"/>
              <a:t>same fingerprint =&gt; functionally equal graph (very likely)</a:t>
            </a:r>
            <a:endParaRPr/>
          </a:p>
          <a:p>
            <a:pPr indent="-342900" lvl="0" marL="457200" rtl="0" algn="l">
              <a:spcBef>
                <a:spcPts val="0"/>
              </a:spcBef>
              <a:spcAft>
                <a:spcPts val="0"/>
              </a:spcAft>
              <a:buSzPts val="1800"/>
              <a:buChar char="•"/>
            </a:pPr>
            <a:r>
              <a:rPr lang="en-US"/>
              <a:t>Testing graphs with identical fingerprint</a:t>
            </a:r>
            <a:endParaRPr/>
          </a:p>
          <a:p>
            <a:pPr indent="-342900" lvl="1" marL="914400" rtl="0" algn="l">
              <a:spcBef>
                <a:spcPts val="0"/>
              </a:spcBef>
              <a:spcAft>
                <a:spcPts val="0"/>
              </a:spcAft>
              <a:buSzPts val="1800"/>
              <a:buChar char="•"/>
            </a:pPr>
            <a:r>
              <a:rPr lang="en-US"/>
              <a:t>More test cases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g6ecb7367dc_0_23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Verifier</a:t>
            </a:r>
            <a:endParaRPr sz="3000"/>
          </a:p>
        </p:txBody>
      </p:sp>
      <p:sp>
        <p:nvSpPr>
          <p:cNvPr id="559" name="Google Shape;559;g6ecb7367dc_0_2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0" name="Google Shape;560;g6ecb7367dc_0_230"/>
          <p:cNvPicPr preferRelativeResize="0"/>
          <p:nvPr/>
        </p:nvPicPr>
        <p:blipFill>
          <a:blip r:embed="rId3">
            <a:alphaModFix/>
          </a:blip>
          <a:stretch>
            <a:fillRect/>
          </a:stretch>
        </p:blipFill>
        <p:spPr>
          <a:xfrm>
            <a:off x="2724613" y="1690825"/>
            <a:ext cx="6742774" cy="4254951"/>
          </a:xfrm>
          <a:prstGeom prst="rect">
            <a:avLst/>
          </a:prstGeom>
          <a:noFill/>
          <a:ln>
            <a:noFill/>
          </a:ln>
        </p:spPr>
      </p:pic>
      <p:sp>
        <p:nvSpPr>
          <p:cNvPr id="561" name="Google Shape;561;g6ecb7367dc_0_230"/>
          <p:cNvSpPr/>
          <p:nvPr/>
        </p:nvSpPr>
        <p:spPr>
          <a:xfrm>
            <a:off x="3082550" y="3500750"/>
            <a:ext cx="3498300" cy="635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g7d91d80004_3_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Graph Subst. Verifier</a:t>
            </a:r>
            <a:endParaRPr sz="3000"/>
          </a:p>
        </p:txBody>
      </p:sp>
      <p:sp>
        <p:nvSpPr>
          <p:cNvPr id="568" name="Google Shape;568;g7d91d80004_3_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69" name="Google Shape;569;g7d91d80004_3_19"/>
          <p:cNvSpPr txBox="1"/>
          <p:nvPr>
            <p:ph idx="1" type="body"/>
          </p:nvPr>
        </p:nvSpPr>
        <p:spPr>
          <a:xfrm>
            <a:off x="838200" y="1775675"/>
            <a:ext cx="95553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Further verify substitutions are valid</a:t>
            </a:r>
            <a:endParaRPr/>
          </a:p>
          <a:p>
            <a:pPr indent="-342900" lvl="0" marL="457200" rtl="0" algn="l">
              <a:spcBef>
                <a:spcPts val="0"/>
              </a:spcBef>
              <a:spcAft>
                <a:spcPts val="0"/>
              </a:spcAft>
              <a:buSzPts val="1800"/>
              <a:buChar char="•"/>
            </a:pPr>
            <a:r>
              <a:rPr lang="en-US"/>
              <a:t>SMT model</a:t>
            </a:r>
            <a:endParaRPr/>
          </a:p>
          <a:p>
            <a:pPr indent="-342900" lvl="1" marL="914400" rtl="0" algn="l">
              <a:spcBef>
                <a:spcPts val="0"/>
              </a:spcBef>
              <a:spcAft>
                <a:spcPts val="0"/>
              </a:spcAft>
              <a:buSzPts val="1800"/>
              <a:buChar char="•"/>
            </a:pPr>
            <a:r>
              <a:rPr lang="en-US"/>
              <a:t>Operator properties =&gt; first-order logic</a:t>
            </a:r>
            <a:endParaRPr/>
          </a:p>
          <a:p>
            <a:pPr indent="-342900" lvl="1" marL="914400" rtl="0" algn="l">
              <a:spcBef>
                <a:spcPts val="0"/>
              </a:spcBef>
              <a:spcAft>
                <a:spcPts val="0"/>
              </a:spcAft>
              <a:buSzPts val="1800"/>
              <a:buChar char="•"/>
            </a:pPr>
            <a:r>
              <a:rPr lang="en-US"/>
              <a:t>A mature method to verify substitutes</a:t>
            </a:r>
            <a:endParaRPr/>
          </a:p>
          <a:p>
            <a:pPr indent="-342900" lvl="0" marL="457200" rtl="0" algn="l">
              <a:spcBef>
                <a:spcPts val="0"/>
              </a:spcBef>
              <a:spcAft>
                <a:spcPts val="0"/>
              </a:spcAft>
              <a:buSzPts val="1800"/>
              <a:buChar char="•"/>
            </a:pPr>
            <a:r>
              <a:rPr lang="en-US"/>
              <a:t>User provides operator properties =&gt; Semi-automatic</a:t>
            </a:r>
            <a:endParaRPr/>
          </a:p>
          <a:p>
            <a:pPr indent="0" lvl="0" marL="0" rtl="0" algn="l">
              <a:spcBef>
                <a:spcPts val="1000"/>
              </a:spcBef>
              <a:spcAft>
                <a:spcPts val="0"/>
              </a:spcAft>
              <a:buNone/>
            </a:pPr>
            <a:r>
              <a:t/>
            </a:r>
            <a:endParaRPr/>
          </a:p>
        </p:txBody>
      </p:sp>
      <p:pic>
        <p:nvPicPr>
          <p:cNvPr id="570" name="Google Shape;570;g7d91d80004_3_19"/>
          <p:cNvPicPr preferRelativeResize="0"/>
          <p:nvPr/>
        </p:nvPicPr>
        <p:blipFill>
          <a:blip r:embed="rId3">
            <a:alphaModFix/>
          </a:blip>
          <a:stretch>
            <a:fillRect/>
          </a:stretch>
        </p:blipFill>
        <p:spPr>
          <a:xfrm>
            <a:off x="954225" y="3908700"/>
            <a:ext cx="10045351" cy="27080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g6ecb7367dc_0_24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Pruning Redundant Substitutions </a:t>
            </a:r>
            <a:endParaRPr sz="3000"/>
          </a:p>
        </p:txBody>
      </p:sp>
      <p:sp>
        <p:nvSpPr>
          <p:cNvPr id="577" name="Google Shape;577;g6ecb7367dc_0_2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8" name="Google Shape;578;g6ecb7367dc_0_241"/>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Input tensor renaming</a:t>
            </a:r>
            <a:endParaRPr/>
          </a:p>
          <a:p>
            <a:pPr indent="0" lvl="0" marL="0" rtl="0" algn="l">
              <a:spcBef>
                <a:spcPts val="1000"/>
              </a:spcBef>
              <a:spcAft>
                <a:spcPts val="0"/>
              </a:spcAft>
              <a:buNone/>
            </a:pPr>
            <a:r>
              <a:t/>
            </a:r>
            <a:endParaRPr/>
          </a:p>
        </p:txBody>
      </p:sp>
      <p:pic>
        <p:nvPicPr>
          <p:cNvPr id="579" name="Google Shape;579;g6ecb7367dc_0_241"/>
          <p:cNvPicPr preferRelativeResize="0"/>
          <p:nvPr/>
        </p:nvPicPr>
        <p:blipFill>
          <a:blip r:embed="rId3">
            <a:alphaModFix/>
          </a:blip>
          <a:stretch>
            <a:fillRect/>
          </a:stretch>
        </p:blipFill>
        <p:spPr>
          <a:xfrm>
            <a:off x="6846975" y="2690475"/>
            <a:ext cx="4958774" cy="2413800"/>
          </a:xfrm>
          <a:prstGeom prst="rect">
            <a:avLst/>
          </a:prstGeom>
          <a:noFill/>
          <a:ln>
            <a:noFill/>
          </a:ln>
        </p:spPr>
      </p:pic>
      <p:pic>
        <p:nvPicPr>
          <p:cNvPr id="580" name="Google Shape;580;g6ecb7367dc_0_241"/>
          <p:cNvPicPr preferRelativeResize="0"/>
          <p:nvPr/>
        </p:nvPicPr>
        <p:blipFill>
          <a:blip r:embed="rId4">
            <a:alphaModFix/>
          </a:blip>
          <a:stretch>
            <a:fillRect/>
          </a:stretch>
        </p:blipFill>
        <p:spPr>
          <a:xfrm>
            <a:off x="838188" y="2690475"/>
            <a:ext cx="5347300" cy="2538875"/>
          </a:xfrm>
          <a:prstGeom prst="rect">
            <a:avLst/>
          </a:prstGeom>
          <a:noFill/>
          <a:ln>
            <a:noFill/>
          </a:ln>
        </p:spPr>
      </p:pic>
      <p:sp>
        <p:nvSpPr>
          <p:cNvPr id="581" name="Google Shape;581;g6ecb7367dc_0_241"/>
          <p:cNvSpPr/>
          <p:nvPr/>
        </p:nvSpPr>
        <p:spPr>
          <a:xfrm>
            <a:off x="2933250" y="49299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6ecb7367dc_0_241"/>
          <p:cNvSpPr/>
          <p:nvPr/>
        </p:nvSpPr>
        <p:spPr>
          <a:xfrm>
            <a:off x="5828850" y="49299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6ecb7367dc_0_241"/>
          <p:cNvSpPr/>
          <p:nvPr/>
        </p:nvSpPr>
        <p:spPr>
          <a:xfrm>
            <a:off x="8724450" y="47775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6ecb7367dc_0_241"/>
          <p:cNvSpPr/>
          <p:nvPr/>
        </p:nvSpPr>
        <p:spPr>
          <a:xfrm>
            <a:off x="11620050" y="47775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g6ecb7367dc_0_255"/>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Pruning Redundant Substitutions </a:t>
            </a:r>
            <a:endParaRPr sz="3000"/>
          </a:p>
        </p:txBody>
      </p:sp>
      <p:sp>
        <p:nvSpPr>
          <p:cNvPr id="591" name="Google Shape;591;g6ecb7367dc_0_2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92" name="Google Shape;592;g6ecb7367dc_0_255"/>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Input tensor renaming</a:t>
            </a:r>
            <a:endParaRPr/>
          </a:p>
          <a:p>
            <a:pPr indent="0" lvl="0" marL="0" rtl="0" algn="l">
              <a:spcBef>
                <a:spcPts val="1000"/>
              </a:spcBef>
              <a:spcAft>
                <a:spcPts val="0"/>
              </a:spcAft>
              <a:buNone/>
            </a:pPr>
            <a:r>
              <a:t/>
            </a:r>
            <a:endParaRPr/>
          </a:p>
        </p:txBody>
      </p:sp>
      <p:pic>
        <p:nvPicPr>
          <p:cNvPr id="593" name="Google Shape;593;g6ecb7367dc_0_255"/>
          <p:cNvPicPr preferRelativeResize="0"/>
          <p:nvPr/>
        </p:nvPicPr>
        <p:blipFill>
          <a:blip r:embed="rId3">
            <a:alphaModFix/>
          </a:blip>
          <a:stretch>
            <a:fillRect/>
          </a:stretch>
        </p:blipFill>
        <p:spPr>
          <a:xfrm>
            <a:off x="6846975" y="2690475"/>
            <a:ext cx="4958774" cy="2413800"/>
          </a:xfrm>
          <a:prstGeom prst="rect">
            <a:avLst/>
          </a:prstGeom>
          <a:noFill/>
          <a:ln>
            <a:noFill/>
          </a:ln>
        </p:spPr>
      </p:pic>
      <p:pic>
        <p:nvPicPr>
          <p:cNvPr id="594" name="Google Shape;594;g6ecb7367dc_0_255"/>
          <p:cNvPicPr preferRelativeResize="0"/>
          <p:nvPr/>
        </p:nvPicPr>
        <p:blipFill>
          <a:blip r:embed="rId4">
            <a:alphaModFix/>
          </a:blip>
          <a:stretch>
            <a:fillRect/>
          </a:stretch>
        </p:blipFill>
        <p:spPr>
          <a:xfrm>
            <a:off x="838188" y="2690475"/>
            <a:ext cx="5347300" cy="2538875"/>
          </a:xfrm>
          <a:prstGeom prst="rect">
            <a:avLst/>
          </a:prstGeom>
          <a:noFill/>
          <a:ln>
            <a:noFill/>
          </a:ln>
        </p:spPr>
      </p:pic>
      <p:sp>
        <p:nvSpPr>
          <p:cNvPr id="595" name="Google Shape;595;g6ecb7367dc_0_255"/>
          <p:cNvSpPr/>
          <p:nvPr/>
        </p:nvSpPr>
        <p:spPr>
          <a:xfrm>
            <a:off x="2933250" y="49299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6ecb7367dc_0_255"/>
          <p:cNvSpPr/>
          <p:nvPr/>
        </p:nvSpPr>
        <p:spPr>
          <a:xfrm>
            <a:off x="5828850" y="49299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6ecb7367dc_0_255"/>
          <p:cNvSpPr/>
          <p:nvPr/>
        </p:nvSpPr>
        <p:spPr>
          <a:xfrm>
            <a:off x="8724450" y="47775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6ecb7367dc_0_255"/>
          <p:cNvSpPr/>
          <p:nvPr/>
        </p:nvSpPr>
        <p:spPr>
          <a:xfrm>
            <a:off x="11620050" y="4777575"/>
            <a:ext cx="163800" cy="299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6ecb7367dc_0_255"/>
          <p:cNvSpPr/>
          <p:nvPr/>
        </p:nvSpPr>
        <p:spPr>
          <a:xfrm>
            <a:off x="1949700" y="3562875"/>
            <a:ext cx="3483300" cy="1024500"/>
          </a:xfrm>
          <a:prstGeom prst="roundRect">
            <a:avLst>
              <a:gd fmla="val 16667" name="adj"/>
            </a:avLst>
          </a:prstGeom>
          <a:solidFill>
            <a:srgbClr val="F79292">
              <a:alpha val="9216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4800">
                <a:solidFill>
                  <a:schemeClr val="dk1"/>
                </a:solidFill>
                <a:latin typeface="Gill Sans"/>
                <a:ea typeface="Gill Sans"/>
                <a:cs typeface="Gill Sans"/>
                <a:sym typeface="Gill Sans"/>
              </a:rPr>
              <a:t>Pruned</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g6ecb7367dc_0_26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Pruning Redundant Substitutions </a:t>
            </a:r>
            <a:endParaRPr sz="3000"/>
          </a:p>
        </p:txBody>
      </p:sp>
      <p:sp>
        <p:nvSpPr>
          <p:cNvPr id="606" name="Google Shape;606;g6ecb7367dc_0_26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g6ecb7367dc_0_269"/>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Input tensor renaming</a:t>
            </a:r>
            <a:endParaRPr/>
          </a:p>
          <a:p>
            <a:pPr indent="-342900" lvl="0" marL="457200" rtl="0" algn="l">
              <a:spcBef>
                <a:spcPts val="0"/>
              </a:spcBef>
              <a:spcAft>
                <a:spcPts val="0"/>
              </a:spcAft>
              <a:buSzPts val="1800"/>
              <a:buChar char="•"/>
            </a:pPr>
            <a:r>
              <a:rPr lang="en-US"/>
              <a:t>Common subgraph</a:t>
            </a:r>
            <a:endParaRPr/>
          </a:p>
          <a:p>
            <a:pPr indent="0" lvl="0" marL="0" rtl="0" algn="l">
              <a:spcBef>
                <a:spcPts val="1000"/>
              </a:spcBef>
              <a:spcAft>
                <a:spcPts val="0"/>
              </a:spcAft>
              <a:buNone/>
            </a:pPr>
            <a:r>
              <a:t/>
            </a:r>
            <a:endParaRPr/>
          </a:p>
        </p:txBody>
      </p:sp>
      <p:pic>
        <p:nvPicPr>
          <p:cNvPr id="608" name="Google Shape;608;g6ecb7367dc_0_269"/>
          <p:cNvPicPr preferRelativeResize="0"/>
          <p:nvPr/>
        </p:nvPicPr>
        <p:blipFill>
          <a:blip r:embed="rId3">
            <a:alphaModFix/>
          </a:blip>
          <a:stretch>
            <a:fillRect/>
          </a:stretch>
        </p:blipFill>
        <p:spPr>
          <a:xfrm>
            <a:off x="3120375" y="2978950"/>
            <a:ext cx="5951251" cy="2752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g6ecb7367dc_0_28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Pruning Redundant Substitutions </a:t>
            </a:r>
            <a:endParaRPr sz="3000"/>
          </a:p>
        </p:txBody>
      </p:sp>
      <p:sp>
        <p:nvSpPr>
          <p:cNvPr id="615" name="Google Shape;615;g6ecb7367dc_0_28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6" name="Google Shape;616;g6ecb7367dc_0_284"/>
          <p:cNvSpPr txBox="1"/>
          <p:nvPr>
            <p:ph idx="1" type="body"/>
          </p:nvPr>
        </p:nvSpPr>
        <p:spPr>
          <a:xfrm>
            <a:off x="838200" y="1775675"/>
            <a:ext cx="84267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Input tensor renaming</a:t>
            </a:r>
            <a:endParaRPr/>
          </a:p>
          <a:p>
            <a:pPr indent="-342900" lvl="0" marL="457200" rtl="0" algn="l">
              <a:spcBef>
                <a:spcPts val="0"/>
              </a:spcBef>
              <a:spcAft>
                <a:spcPts val="0"/>
              </a:spcAft>
              <a:buSzPts val="1800"/>
              <a:buChar char="•"/>
            </a:pPr>
            <a:r>
              <a:rPr lang="en-US"/>
              <a:t>Common subgraph</a:t>
            </a:r>
            <a:endParaRPr/>
          </a:p>
          <a:p>
            <a:pPr indent="0" lvl="0" marL="0" rtl="0" algn="l">
              <a:spcBef>
                <a:spcPts val="1000"/>
              </a:spcBef>
              <a:spcAft>
                <a:spcPts val="0"/>
              </a:spcAft>
              <a:buNone/>
            </a:pPr>
            <a:r>
              <a:t/>
            </a:r>
            <a:endParaRPr/>
          </a:p>
        </p:txBody>
      </p:sp>
      <p:pic>
        <p:nvPicPr>
          <p:cNvPr id="617" name="Google Shape;617;g6ecb7367dc_0_284"/>
          <p:cNvPicPr preferRelativeResize="0"/>
          <p:nvPr/>
        </p:nvPicPr>
        <p:blipFill>
          <a:blip r:embed="rId3">
            <a:alphaModFix/>
          </a:blip>
          <a:stretch>
            <a:fillRect/>
          </a:stretch>
        </p:blipFill>
        <p:spPr>
          <a:xfrm>
            <a:off x="3120375" y="2978950"/>
            <a:ext cx="5951251" cy="2752850"/>
          </a:xfrm>
          <a:prstGeom prst="rect">
            <a:avLst/>
          </a:prstGeom>
          <a:noFill/>
          <a:ln>
            <a:noFill/>
          </a:ln>
        </p:spPr>
      </p:pic>
      <p:sp>
        <p:nvSpPr>
          <p:cNvPr id="618" name="Google Shape;618;g6ecb7367dc_0_284"/>
          <p:cNvSpPr/>
          <p:nvPr/>
        </p:nvSpPr>
        <p:spPr>
          <a:xfrm>
            <a:off x="4142200" y="4253775"/>
            <a:ext cx="1372800" cy="1065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D</a:t>
            </a:r>
            <a:endParaRPr/>
          </a:p>
        </p:txBody>
      </p:sp>
      <p:sp>
        <p:nvSpPr>
          <p:cNvPr id="619" name="Google Shape;619;g6ecb7367dc_0_284"/>
          <p:cNvSpPr/>
          <p:nvPr/>
        </p:nvSpPr>
        <p:spPr>
          <a:xfrm>
            <a:off x="6671525" y="4253775"/>
            <a:ext cx="1372800" cy="1065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g7d91d80004_0_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Imperative program execution</a:t>
            </a:r>
            <a:endParaRPr/>
          </a:p>
        </p:txBody>
      </p:sp>
      <p:sp>
        <p:nvSpPr>
          <p:cNvPr id="132" name="Google Shape;132;g7d91d80004_0_9"/>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Clr>
                <a:schemeClr val="dk1"/>
              </a:buClr>
              <a:buSzPts val="1100"/>
              <a:buFont typeface="Arial"/>
              <a:buNone/>
            </a:pPr>
            <a:r>
              <a:rPr lang="en-US"/>
              <a:t>Pros:</a:t>
            </a:r>
            <a:endParaRPr/>
          </a:p>
          <a:p>
            <a:pPr indent="-342900" lvl="0" marL="457200" rtl="0" algn="l">
              <a:spcBef>
                <a:spcPts val="1000"/>
              </a:spcBef>
              <a:spcAft>
                <a:spcPts val="0"/>
              </a:spcAft>
              <a:buSzPts val="1800"/>
              <a:buAutoNum type="arabicPeriod"/>
            </a:pPr>
            <a:r>
              <a:rPr lang="en-US"/>
              <a:t>Ease of rapidly implementing and working with new NN models</a:t>
            </a:r>
            <a:endParaRPr/>
          </a:p>
          <a:p>
            <a:pPr indent="0" lvl="0" marL="0" rtl="0" algn="l">
              <a:spcBef>
                <a:spcPts val="1000"/>
              </a:spcBef>
              <a:spcAft>
                <a:spcPts val="0"/>
              </a:spcAft>
              <a:buClr>
                <a:schemeClr val="dk1"/>
              </a:buClr>
              <a:buSzPts val="1100"/>
              <a:buFont typeface="Arial"/>
              <a:buNone/>
            </a:pPr>
            <a:r>
              <a:rPr lang="en-US"/>
              <a:t>Cons:</a:t>
            </a:r>
            <a:endParaRPr/>
          </a:p>
          <a:p>
            <a:pPr indent="-342900" lvl="0" marL="457200" rtl="0" algn="l">
              <a:spcBef>
                <a:spcPts val="1000"/>
              </a:spcBef>
              <a:spcAft>
                <a:spcPts val="0"/>
              </a:spcAft>
              <a:buSzPts val="1800"/>
              <a:buAutoNum type="arabicPeriod"/>
            </a:pPr>
            <a:r>
              <a:rPr lang="en-US"/>
              <a:t>Less chance of optimization, leading to lower performance</a:t>
            </a:r>
            <a:endParaRPr/>
          </a:p>
        </p:txBody>
      </p:sp>
      <p:sp>
        <p:nvSpPr>
          <p:cNvPr id="133" name="Google Shape;133;g7d91d80004_0_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g6ecb7367dc_0_29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626" name="Google Shape;626;g6ecb7367dc_0_29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7" name="Google Shape;627;g6ecb7367dc_0_294"/>
          <p:cNvPicPr preferRelativeResize="0"/>
          <p:nvPr/>
        </p:nvPicPr>
        <p:blipFill>
          <a:blip r:embed="rId3">
            <a:alphaModFix/>
          </a:blip>
          <a:stretch>
            <a:fillRect/>
          </a:stretch>
        </p:blipFill>
        <p:spPr>
          <a:xfrm>
            <a:off x="3256475" y="2226419"/>
            <a:ext cx="5354124" cy="3343081"/>
          </a:xfrm>
          <a:prstGeom prst="rect">
            <a:avLst/>
          </a:prstGeom>
          <a:noFill/>
          <a:ln>
            <a:noFill/>
          </a:ln>
        </p:spPr>
      </p:pic>
      <p:sp>
        <p:nvSpPr>
          <p:cNvPr id="628" name="Google Shape;628;g6ecb7367dc_0_294"/>
          <p:cNvSpPr/>
          <p:nvPr/>
        </p:nvSpPr>
        <p:spPr>
          <a:xfrm>
            <a:off x="6398750" y="3014825"/>
            <a:ext cx="2088600" cy="17949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6ecb7367dc_0_294"/>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g6ecdf0d300_0_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636" name="Google Shape;636;g6ecdf0d300_0_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37" name="Google Shape;637;g6ecdf0d300_0_2"/>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sp>
        <p:nvSpPr>
          <p:cNvPr id="638" name="Google Shape;638;g6ecdf0d300_0_2"/>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6ecdf0d300_0_2"/>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6ecdf0d300_0_2"/>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g6ecdf0d300_0_2"/>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t/>
            </a:r>
            <a:endParaRPr sz="2400"/>
          </a:p>
        </p:txBody>
      </p:sp>
      <p:sp>
        <p:nvSpPr>
          <p:cNvPr id="642" name="Google Shape;642;g6ecdf0d300_0_2"/>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643" name="Google Shape;643;g6ecdf0d300_0_2"/>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644" name="Google Shape;644;g6ecdf0d300_0_2"/>
          <p:cNvPicPr preferRelativeResize="0"/>
          <p:nvPr/>
        </p:nvPicPr>
        <p:blipFill>
          <a:blip r:embed="rId3">
            <a:alphaModFix/>
          </a:blip>
          <a:stretch>
            <a:fillRect/>
          </a:stretch>
        </p:blipFill>
        <p:spPr>
          <a:xfrm>
            <a:off x="597150" y="2660725"/>
            <a:ext cx="1742801" cy="806150"/>
          </a:xfrm>
          <a:prstGeom prst="rect">
            <a:avLst/>
          </a:prstGeom>
          <a:noFill/>
          <a:ln>
            <a:noFill/>
          </a:ln>
        </p:spPr>
      </p:pic>
      <p:pic>
        <p:nvPicPr>
          <p:cNvPr id="645" name="Google Shape;645;g6ecdf0d300_0_2"/>
          <p:cNvPicPr preferRelativeResize="0"/>
          <p:nvPr/>
        </p:nvPicPr>
        <p:blipFill>
          <a:blip r:embed="rId4">
            <a:alphaModFix/>
          </a:blip>
          <a:stretch>
            <a:fillRect/>
          </a:stretch>
        </p:blipFill>
        <p:spPr>
          <a:xfrm>
            <a:off x="522525" y="3539526"/>
            <a:ext cx="1742799" cy="848349"/>
          </a:xfrm>
          <a:prstGeom prst="rect">
            <a:avLst/>
          </a:prstGeom>
          <a:noFill/>
          <a:ln>
            <a:noFill/>
          </a:ln>
        </p:spPr>
      </p:pic>
      <p:sp>
        <p:nvSpPr>
          <p:cNvPr id="646" name="Google Shape;646;g6ecdf0d300_0_2"/>
          <p:cNvSpPr/>
          <p:nvPr/>
        </p:nvSpPr>
        <p:spPr>
          <a:xfrm>
            <a:off x="559300" y="26076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47" name="Google Shape;647;g6ecdf0d300_0_2"/>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648" name="Google Shape;648;g6ecdf0d300_0_2"/>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649" name="Google Shape;649;g6ecdf0d300_0_2"/>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50" name="Google Shape;650;g6ecdf0d300_0_2"/>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651" name="Google Shape;651;g6ecdf0d300_0_2"/>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g6ecdf0d300_0_2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658" name="Google Shape;658;g6ecdf0d300_0_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9" name="Google Shape;659;g6ecdf0d300_0_27"/>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660" name="Google Shape;660;g6ecdf0d300_0_27"/>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6ecdf0d300_0_27"/>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6ecdf0d300_0_27"/>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g6ecdf0d300_0_27"/>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664" name="Google Shape;664;g6ecdf0d300_0_27"/>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665" name="Google Shape;665;g6ecdf0d300_0_27"/>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sp>
        <p:nvSpPr>
          <p:cNvPr id="666" name="Google Shape;666;g6ecdf0d300_0_27"/>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667" name="Google Shape;667;g6ecdf0d300_0_27"/>
          <p:cNvPicPr preferRelativeResize="0"/>
          <p:nvPr/>
        </p:nvPicPr>
        <p:blipFill>
          <a:blip r:embed="rId3">
            <a:alphaModFix/>
          </a:blip>
          <a:stretch>
            <a:fillRect/>
          </a:stretch>
        </p:blipFill>
        <p:spPr>
          <a:xfrm>
            <a:off x="597150" y="2660725"/>
            <a:ext cx="1742801" cy="806150"/>
          </a:xfrm>
          <a:prstGeom prst="rect">
            <a:avLst/>
          </a:prstGeom>
          <a:noFill/>
          <a:ln>
            <a:noFill/>
          </a:ln>
        </p:spPr>
      </p:pic>
      <p:pic>
        <p:nvPicPr>
          <p:cNvPr id="668" name="Google Shape;668;g6ecdf0d300_0_27"/>
          <p:cNvPicPr preferRelativeResize="0"/>
          <p:nvPr/>
        </p:nvPicPr>
        <p:blipFill>
          <a:blip r:embed="rId4">
            <a:alphaModFix/>
          </a:blip>
          <a:stretch>
            <a:fillRect/>
          </a:stretch>
        </p:blipFill>
        <p:spPr>
          <a:xfrm>
            <a:off x="522525" y="3539526"/>
            <a:ext cx="1742799" cy="848349"/>
          </a:xfrm>
          <a:prstGeom prst="rect">
            <a:avLst/>
          </a:prstGeom>
          <a:noFill/>
          <a:ln>
            <a:noFill/>
          </a:ln>
        </p:spPr>
      </p:pic>
      <p:sp>
        <p:nvSpPr>
          <p:cNvPr id="669" name="Google Shape;669;g6ecdf0d300_0_27"/>
          <p:cNvSpPr/>
          <p:nvPr/>
        </p:nvSpPr>
        <p:spPr>
          <a:xfrm>
            <a:off x="559300" y="26076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70" name="Google Shape;670;g6ecdf0d300_0_27"/>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671" name="Google Shape;671;g6ecdf0d300_0_27"/>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672" name="Google Shape;672;g6ecdf0d300_0_27"/>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73" name="Google Shape;673;g6ecdf0d300_0_27"/>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674" name="Google Shape;674;g6ecdf0d300_0_27"/>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g6ecdf0d300_0_5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681" name="Google Shape;681;g6ecdf0d300_0_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82" name="Google Shape;682;g6ecdf0d300_0_50"/>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683" name="Google Shape;683;g6ecdf0d300_0_50"/>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6ecdf0d300_0_50"/>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g6ecdf0d300_0_50"/>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6ecdf0d300_0_50"/>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687" name="Google Shape;687;g6ecdf0d300_0_50"/>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688" name="Google Shape;688;g6ecdf0d300_0_50"/>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sp>
        <p:nvSpPr>
          <p:cNvPr id="689" name="Google Shape;689;g6ecdf0d300_0_50"/>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690" name="Google Shape;690;g6ecdf0d300_0_50"/>
          <p:cNvPicPr preferRelativeResize="0"/>
          <p:nvPr/>
        </p:nvPicPr>
        <p:blipFill>
          <a:blip r:embed="rId3">
            <a:alphaModFix/>
          </a:blip>
          <a:stretch>
            <a:fillRect/>
          </a:stretch>
        </p:blipFill>
        <p:spPr>
          <a:xfrm>
            <a:off x="3350775" y="1953875"/>
            <a:ext cx="1742801" cy="806150"/>
          </a:xfrm>
          <a:prstGeom prst="rect">
            <a:avLst/>
          </a:prstGeom>
          <a:noFill/>
          <a:ln>
            <a:noFill/>
          </a:ln>
        </p:spPr>
      </p:pic>
      <p:pic>
        <p:nvPicPr>
          <p:cNvPr id="691" name="Google Shape;691;g6ecdf0d300_0_50"/>
          <p:cNvPicPr preferRelativeResize="0"/>
          <p:nvPr/>
        </p:nvPicPr>
        <p:blipFill>
          <a:blip r:embed="rId4">
            <a:alphaModFix/>
          </a:blip>
          <a:stretch>
            <a:fillRect/>
          </a:stretch>
        </p:blipFill>
        <p:spPr>
          <a:xfrm>
            <a:off x="522525" y="3539526"/>
            <a:ext cx="1742799" cy="848349"/>
          </a:xfrm>
          <a:prstGeom prst="rect">
            <a:avLst/>
          </a:prstGeom>
          <a:noFill/>
          <a:ln>
            <a:noFill/>
          </a:ln>
        </p:spPr>
      </p:pic>
      <p:sp>
        <p:nvSpPr>
          <p:cNvPr id="692" name="Google Shape;692;g6ecdf0d300_0_50"/>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93" name="Google Shape;693;g6ecdf0d300_0_50"/>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694" name="Google Shape;694;g6ecdf0d300_0_50"/>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695" name="Google Shape;695;g6ecdf0d300_0_50"/>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696" name="Google Shape;696;g6ecdf0d300_0_50"/>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697" name="Google Shape;697;g6ecdf0d300_0_50"/>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g6ecdf0d300_0_97"/>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704" name="Google Shape;704;g6ecdf0d300_0_9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05" name="Google Shape;705;g6ecdf0d300_0_97"/>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706" name="Google Shape;706;g6ecdf0d300_0_97"/>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6ecdf0d300_0_97"/>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6ecdf0d300_0_97"/>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6ecdf0d300_0_97"/>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710" name="Google Shape;710;g6ecdf0d300_0_97"/>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711" name="Google Shape;711;g6ecdf0d300_0_97"/>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sp>
        <p:nvSpPr>
          <p:cNvPr id="712" name="Google Shape;712;g6ecdf0d300_0_97"/>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713" name="Google Shape;713;g6ecdf0d300_0_97"/>
          <p:cNvPicPr preferRelativeResize="0"/>
          <p:nvPr/>
        </p:nvPicPr>
        <p:blipFill>
          <a:blip r:embed="rId3">
            <a:alphaModFix/>
          </a:blip>
          <a:stretch>
            <a:fillRect/>
          </a:stretch>
        </p:blipFill>
        <p:spPr>
          <a:xfrm>
            <a:off x="3350775" y="1953875"/>
            <a:ext cx="1742801" cy="806150"/>
          </a:xfrm>
          <a:prstGeom prst="rect">
            <a:avLst/>
          </a:prstGeom>
          <a:noFill/>
          <a:ln>
            <a:noFill/>
          </a:ln>
        </p:spPr>
      </p:pic>
      <p:pic>
        <p:nvPicPr>
          <p:cNvPr id="714" name="Google Shape;714;g6ecdf0d300_0_97"/>
          <p:cNvPicPr preferRelativeResize="0"/>
          <p:nvPr/>
        </p:nvPicPr>
        <p:blipFill>
          <a:blip r:embed="rId4">
            <a:alphaModFix/>
          </a:blip>
          <a:stretch>
            <a:fillRect/>
          </a:stretch>
        </p:blipFill>
        <p:spPr>
          <a:xfrm>
            <a:off x="522525" y="3539526"/>
            <a:ext cx="1742799" cy="848349"/>
          </a:xfrm>
          <a:prstGeom prst="rect">
            <a:avLst/>
          </a:prstGeom>
          <a:noFill/>
          <a:ln>
            <a:noFill/>
          </a:ln>
        </p:spPr>
      </p:pic>
      <p:sp>
        <p:nvSpPr>
          <p:cNvPr id="715" name="Google Shape;715;g6ecdf0d300_0_97"/>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16" name="Google Shape;716;g6ecdf0d300_0_97"/>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717" name="Google Shape;717;g6ecdf0d300_0_97"/>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718" name="Google Shape;718;g6ecdf0d300_0_97"/>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19" name="Google Shape;719;g6ecdf0d300_0_97"/>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720" name="Google Shape;720;g6ecdf0d300_0_97"/>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pic>
        <p:nvPicPr>
          <p:cNvPr id="721" name="Google Shape;721;g6ecdf0d300_0_97"/>
          <p:cNvPicPr preferRelativeResize="0"/>
          <p:nvPr/>
        </p:nvPicPr>
        <p:blipFill rotWithShape="1">
          <a:blip r:embed="rId5">
            <a:alphaModFix/>
          </a:blip>
          <a:srcRect b="50275" l="0" r="0" t="0"/>
          <a:stretch/>
        </p:blipFill>
        <p:spPr>
          <a:xfrm>
            <a:off x="2850575" y="3116303"/>
            <a:ext cx="1386700" cy="918696"/>
          </a:xfrm>
          <a:prstGeom prst="rect">
            <a:avLst/>
          </a:prstGeom>
          <a:noFill/>
          <a:ln>
            <a:noFill/>
          </a:ln>
        </p:spPr>
      </p:pic>
      <p:pic>
        <p:nvPicPr>
          <p:cNvPr id="722" name="Google Shape;722;g6ecdf0d300_0_97"/>
          <p:cNvPicPr preferRelativeResize="0"/>
          <p:nvPr/>
        </p:nvPicPr>
        <p:blipFill rotWithShape="1">
          <a:blip r:embed="rId5">
            <a:alphaModFix/>
          </a:blip>
          <a:srcRect b="0" l="0" r="0" t="52887"/>
          <a:stretch/>
        </p:blipFill>
        <p:spPr>
          <a:xfrm>
            <a:off x="4207075" y="3140438"/>
            <a:ext cx="1386700" cy="870427"/>
          </a:xfrm>
          <a:prstGeom prst="rect">
            <a:avLst/>
          </a:prstGeom>
          <a:noFill/>
          <a:ln>
            <a:noFill/>
          </a:ln>
        </p:spPr>
      </p:pic>
      <p:sp>
        <p:nvSpPr>
          <p:cNvPr id="723" name="Google Shape;723;g6ecdf0d300_0_97"/>
          <p:cNvSpPr/>
          <p:nvPr/>
        </p:nvSpPr>
        <p:spPr>
          <a:xfrm>
            <a:off x="2974125" y="3172575"/>
            <a:ext cx="10929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24" name="Google Shape;724;g6ecdf0d300_0_97"/>
          <p:cNvSpPr/>
          <p:nvPr/>
        </p:nvSpPr>
        <p:spPr>
          <a:xfrm>
            <a:off x="4310200" y="3172575"/>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25" name="Google Shape;725;g6ecdf0d300_0_97"/>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g6ecdf0d300_0_124"/>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732" name="Google Shape;732;g6ecdf0d300_0_12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33" name="Google Shape;733;g6ecdf0d300_0_124"/>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734" name="Google Shape;734;g6ecdf0d300_0_124"/>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6ecdf0d300_0_124"/>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g6ecdf0d300_0_124"/>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g6ecdf0d300_0_124"/>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738" name="Google Shape;738;g6ecdf0d300_0_124"/>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739" name="Google Shape;739;g6ecdf0d300_0_124"/>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sp>
        <p:nvSpPr>
          <p:cNvPr id="740" name="Google Shape;740;g6ecdf0d300_0_124"/>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741" name="Google Shape;741;g6ecdf0d300_0_124"/>
          <p:cNvPicPr preferRelativeResize="0"/>
          <p:nvPr/>
        </p:nvPicPr>
        <p:blipFill>
          <a:blip r:embed="rId3">
            <a:alphaModFix/>
          </a:blip>
          <a:stretch>
            <a:fillRect/>
          </a:stretch>
        </p:blipFill>
        <p:spPr>
          <a:xfrm>
            <a:off x="3350775" y="1953875"/>
            <a:ext cx="1742801" cy="806150"/>
          </a:xfrm>
          <a:prstGeom prst="rect">
            <a:avLst/>
          </a:prstGeom>
          <a:noFill/>
          <a:ln>
            <a:noFill/>
          </a:ln>
        </p:spPr>
      </p:pic>
      <p:pic>
        <p:nvPicPr>
          <p:cNvPr id="742" name="Google Shape;742;g6ecdf0d300_0_124"/>
          <p:cNvPicPr preferRelativeResize="0"/>
          <p:nvPr/>
        </p:nvPicPr>
        <p:blipFill>
          <a:blip r:embed="rId4">
            <a:alphaModFix/>
          </a:blip>
          <a:stretch>
            <a:fillRect/>
          </a:stretch>
        </p:blipFill>
        <p:spPr>
          <a:xfrm>
            <a:off x="522525" y="3539526"/>
            <a:ext cx="1742799" cy="848349"/>
          </a:xfrm>
          <a:prstGeom prst="rect">
            <a:avLst/>
          </a:prstGeom>
          <a:noFill/>
          <a:ln>
            <a:noFill/>
          </a:ln>
        </p:spPr>
      </p:pic>
      <p:sp>
        <p:nvSpPr>
          <p:cNvPr id="743" name="Google Shape;743;g6ecdf0d300_0_124"/>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44" name="Google Shape;744;g6ecdf0d300_0_124"/>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745" name="Google Shape;745;g6ecdf0d300_0_124"/>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746" name="Google Shape;746;g6ecdf0d300_0_124"/>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47" name="Google Shape;747;g6ecdf0d300_0_124"/>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748" name="Google Shape;748;g6ecdf0d300_0_124"/>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pic>
        <p:nvPicPr>
          <p:cNvPr id="749" name="Google Shape;749;g6ecdf0d300_0_124"/>
          <p:cNvPicPr preferRelativeResize="0"/>
          <p:nvPr/>
        </p:nvPicPr>
        <p:blipFill rotWithShape="1">
          <a:blip r:embed="rId5">
            <a:alphaModFix/>
          </a:blip>
          <a:srcRect b="50275" l="0" r="0" t="0"/>
          <a:stretch/>
        </p:blipFill>
        <p:spPr>
          <a:xfrm>
            <a:off x="3528825" y="1768278"/>
            <a:ext cx="1386700" cy="918696"/>
          </a:xfrm>
          <a:prstGeom prst="rect">
            <a:avLst/>
          </a:prstGeom>
          <a:noFill/>
          <a:ln>
            <a:noFill/>
          </a:ln>
        </p:spPr>
      </p:pic>
      <p:pic>
        <p:nvPicPr>
          <p:cNvPr id="750" name="Google Shape;750;g6ecdf0d300_0_124"/>
          <p:cNvPicPr preferRelativeResize="0"/>
          <p:nvPr/>
        </p:nvPicPr>
        <p:blipFill rotWithShape="1">
          <a:blip r:embed="rId5">
            <a:alphaModFix/>
          </a:blip>
          <a:srcRect b="0" l="0" r="0" t="52887"/>
          <a:stretch/>
        </p:blipFill>
        <p:spPr>
          <a:xfrm>
            <a:off x="4207075" y="3140438"/>
            <a:ext cx="1386700" cy="870427"/>
          </a:xfrm>
          <a:prstGeom prst="rect">
            <a:avLst/>
          </a:prstGeom>
          <a:noFill/>
          <a:ln>
            <a:noFill/>
          </a:ln>
        </p:spPr>
      </p:pic>
      <p:sp>
        <p:nvSpPr>
          <p:cNvPr id="751" name="Google Shape;751;g6ecdf0d300_0_124"/>
          <p:cNvSpPr/>
          <p:nvPr/>
        </p:nvSpPr>
        <p:spPr>
          <a:xfrm>
            <a:off x="3652375" y="1824550"/>
            <a:ext cx="10929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52" name="Google Shape;752;g6ecdf0d300_0_124"/>
          <p:cNvSpPr/>
          <p:nvPr/>
        </p:nvSpPr>
        <p:spPr>
          <a:xfrm>
            <a:off x="4310200" y="3172575"/>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53" name="Google Shape;753;g6ecdf0d300_0_124"/>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g6ecdf0d300_0_151"/>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pic>
        <p:nvPicPr>
          <p:cNvPr id="760" name="Google Shape;760;g6ecdf0d300_0_151"/>
          <p:cNvPicPr preferRelativeResize="0"/>
          <p:nvPr/>
        </p:nvPicPr>
        <p:blipFill>
          <a:blip r:embed="rId3">
            <a:alphaModFix/>
          </a:blip>
          <a:stretch>
            <a:fillRect/>
          </a:stretch>
        </p:blipFill>
        <p:spPr>
          <a:xfrm>
            <a:off x="3350775" y="1953875"/>
            <a:ext cx="1742801" cy="806150"/>
          </a:xfrm>
          <a:prstGeom prst="rect">
            <a:avLst/>
          </a:prstGeom>
          <a:noFill/>
          <a:ln>
            <a:noFill/>
          </a:ln>
        </p:spPr>
      </p:pic>
      <p:sp>
        <p:nvSpPr>
          <p:cNvPr id="761" name="Google Shape;761;g6ecdf0d300_0_151"/>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762" name="Google Shape;762;g6ecdf0d300_0_151"/>
          <p:cNvPicPr preferRelativeResize="0"/>
          <p:nvPr/>
        </p:nvPicPr>
        <p:blipFill rotWithShape="1">
          <a:blip r:embed="rId4">
            <a:alphaModFix/>
          </a:blip>
          <a:srcRect b="50275" l="0" r="0" t="0"/>
          <a:stretch/>
        </p:blipFill>
        <p:spPr>
          <a:xfrm>
            <a:off x="3528825" y="1768278"/>
            <a:ext cx="1386700" cy="918696"/>
          </a:xfrm>
          <a:prstGeom prst="rect">
            <a:avLst/>
          </a:prstGeom>
          <a:noFill/>
          <a:ln>
            <a:noFill/>
          </a:ln>
        </p:spPr>
      </p:pic>
      <p:sp>
        <p:nvSpPr>
          <p:cNvPr id="763" name="Google Shape;763;g6ecdf0d300_0_151"/>
          <p:cNvSpPr/>
          <p:nvPr/>
        </p:nvSpPr>
        <p:spPr>
          <a:xfrm>
            <a:off x="3652375" y="1824550"/>
            <a:ext cx="10929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64" name="Google Shape;764;g6ecdf0d300_0_15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765" name="Google Shape;765;g6ecdf0d300_0_1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66" name="Google Shape;766;g6ecdf0d300_0_151"/>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767" name="Google Shape;767;g6ecdf0d300_0_151"/>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6ecdf0d300_0_151"/>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6ecdf0d300_0_151"/>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6ecdf0d300_0_151"/>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771" name="Google Shape;771;g6ecdf0d300_0_151"/>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772" name="Google Shape;772;g6ecdf0d300_0_151"/>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1</a:t>
            </a:r>
            <a:endParaRPr/>
          </a:p>
        </p:txBody>
      </p:sp>
      <p:sp>
        <p:nvSpPr>
          <p:cNvPr id="773" name="Google Shape;773;g6ecdf0d300_0_151"/>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774" name="Google Shape;774;g6ecdf0d300_0_151"/>
          <p:cNvPicPr preferRelativeResize="0"/>
          <p:nvPr/>
        </p:nvPicPr>
        <p:blipFill>
          <a:blip r:embed="rId5">
            <a:alphaModFix/>
          </a:blip>
          <a:stretch>
            <a:fillRect/>
          </a:stretch>
        </p:blipFill>
        <p:spPr>
          <a:xfrm>
            <a:off x="522525" y="3539526"/>
            <a:ext cx="1742799" cy="848349"/>
          </a:xfrm>
          <a:prstGeom prst="rect">
            <a:avLst/>
          </a:prstGeom>
          <a:noFill/>
          <a:ln>
            <a:noFill/>
          </a:ln>
        </p:spPr>
      </p:pic>
      <p:sp>
        <p:nvSpPr>
          <p:cNvPr id="775" name="Google Shape;775;g6ecdf0d300_0_151"/>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776" name="Google Shape;776;g6ecdf0d300_0_151"/>
          <p:cNvPicPr preferRelativeResize="0"/>
          <p:nvPr/>
        </p:nvPicPr>
        <p:blipFill>
          <a:blip r:embed="rId3">
            <a:alphaModFix/>
          </a:blip>
          <a:stretch>
            <a:fillRect/>
          </a:stretch>
        </p:blipFill>
        <p:spPr>
          <a:xfrm>
            <a:off x="616075" y="5161225"/>
            <a:ext cx="1742801" cy="806150"/>
          </a:xfrm>
          <a:prstGeom prst="rect">
            <a:avLst/>
          </a:prstGeom>
          <a:noFill/>
          <a:ln>
            <a:noFill/>
          </a:ln>
        </p:spPr>
      </p:pic>
      <p:sp>
        <p:nvSpPr>
          <p:cNvPr id="777" name="Google Shape;777;g6ecdf0d300_0_151"/>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78" name="Google Shape;778;g6ecdf0d300_0_151"/>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779" name="Google Shape;779;g6ecdf0d300_0_151"/>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pic>
        <p:nvPicPr>
          <p:cNvPr id="780" name="Google Shape;780;g6ecdf0d300_0_151"/>
          <p:cNvPicPr preferRelativeResize="0"/>
          <p:nvPr/>
        </p:nvPicPr>
        <p:blipFill rotWithShape="1">
          <a:blip r:embed="rId4">
            <a:alphaModFix/>
          </a:blip>
          <a:srcRect b="0" l="0" r="0" t="52887"/>
          <a:stretch/>
        </p:blipFill>
        <p:spPr>
          <a:xfrm>
            <a:off x="4207075" y="3140438"/>
            <a:ext cx="1386700" cy="870427"/>
          </a:xfrm>
          <a:prstGeom prst="rect">
            <a:avLst/>
          </a:prstGeom>
          <a:noFill/>
          <a:ln>
            <a:noFill/>
          </a:ln>
        </p:spPr>
      </p:pic>
      <p:sp>
        <p:nvSpPr>
          <p:cNvPr id="781" name="Google Shape;781;g6ecdf0d300_0_151"/>
          <p:cNvSpPr/>
          <p:nvPr/>
        </p:nvSpPr>
        <p:spPr>
          <a:xfrm>
            <a:off x="4310200" y="3172575"/>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782" name="Google Shape;782;g6ecdf0d300_0_151"/>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g6ecdf0d300_0_17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789" name="Google Shape;789;g6ecdf0d300_0_17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90" name="Google Shape;790;g6ecdf0d300_0_178"/>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a:p>
        </p:txBody>
      </p:sp>
      <p:sp>
        <p:nvSpPr>
          <p:cNvPr id="791" name="Google Shape;791;g6ecdf0d300_0_178"/>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6ecdf0d300_0_178"/>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g6ecdf0d300_0_178"/>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6ecdf0d300_0_178"/>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795" name="Google Shape;795;g6ecdf0d300_0_178"/>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796" name="Google Shape;796;g6ecdf0d300_0_178"/>
          <p:cNvSpPr/>
          <p:nvPr/>
        </p:nvSpPr>
        <p:spPr>
          <a:xfrm>
            <a:off x="3522450" y="48450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1</a:t>
            </a:r>
            <a:endParaRPr/>
          </a:p>
        </p:txBody>
      </p:sp>
      <p:sp>
        <p:nvSpPr>
          <p:cNvPr id="797" name="Google Shape;797;g6ecdf0d300_0_178"/>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798" name="Google Shape;798;g6ecdf0d300_0_178"/>
          <p:cNvPicPr preferRelativeResize="0"/>
          <p:nvPr/>
        </p:nvPicPr>
        <p:blipFill>
          <a:blip r:embed="rId3">
            <a:alphaModFix/>
          </a:blip>
          <a:stretch>
            <a:fillRect/>
          </a:stretch>
        </p:blipFill>
        <p:spPr>
          <a:xfrm>
            <a:off x="522525" y="3539526"/>
            <a:ext cx="1742799" cy="848349"/>
          </a:xfrm>
          <a:prstGeom prst="rect">
            <a:avLst/>
          </a:prstGeom>
          <a:noFill/>
          <a:ln>
            <a:noFill/>
          </a:ln>
        </p:spPr>
      </p:pic>
      <p:sp>
        <p:nvSpPr>
          <p:cNvPr id="799" name="Google Shape;799;g6ecdf0d300_0_178"/>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800" name="Google Shape;800;g6ecdf0d300_0_178"/>
          <p:cNvPicPr preferRelativeResize="0"/>
          <p:nvPr/>
        </p:nvPicPr>
        <p:blipFill>
          <a:blip r:embed="rId4">
            <a:alphaModFix/>
          </a:blip>
          <a:stretch>
            <a:fillRect/>
          </a:stretch>
        </p:blipFill>
        <p:spPr>
          <a:xfrm>
            <a:off x="616075" y="5161225"/>
            <a:ext cx="1742801" cy="806150"/>
          </a:xfrm>
          <a:prstGeom prst="rect">
            <a:avLst/>
          </a:prstGeom>
          <a:noFill/>
          <a:ln>
            <a:noFill/>
          </a:ln>
        </p:spPr>
      </p:pic>
      <p:sp>
        <p:nvSpPr>
          <p:cNvPr id="801" name="Google Shape;801;g6ecdf0d300_0_178"/>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02" name="Google Shape;802;g6ecdf0d300_0_178"/>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03" name="Google Shape;803;g6ecdf0d300_0_178"/>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pic>
        <p:nvPicPr>
          <p:cNvPr id="804" name="Google Shape;804;g6ecdf0d300_0_178"/>
          <p:cNvPicPr preferRelativeResize="0"/>
          <p:nvPr/>
        </p:nvPicPr>
        <p:blipFill rotWithShape="1">
          <a:blip r:embed="rId5">
            <a:alphaModFix/>
          </a:blip>
          <a:srcRect b="0" l="0" r="0" t="52887"/>
          <a:stretch/>
        </p:blipFill>
        <p:spPr>
          <a:xfrm>
            <a:off x="4207075" y="3140438"/>
            <a:ext cx="1386700" cy="870427"/>
          </a:xfrm>
          <a:prstGeom prst="rect">
            <a:avLst/>
          </a:prstGeom>
          <a:noFill/>
          <a:ln>
            <a:noFill/>
          </a:ln>
        </p:spPr>
      </p:pic>
      <p:sp>
        <p:nvSpPr>
          <p:cNvPr id="805" name="Google Shape;805;g6ecdf0d300_0_178"/>
          <p:cNvSpPr/>
          <p:nvPr/>
        </p:nvSpPr>
        <p:spPr>
          <a:xfrm>
            <a:off x="4310200" y="3172575"/>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06" name="Google Shape;806;g6ecdf0d300_0_178"/>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07" name="Google Shape;807;g6ecdf0d300_0_178"/>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pic>
        <p:nvPicPr>
          <p:cNvPr id="808" name="Google Shape;808;g6ecdf0d300_0_178"/>
          <p:cNvPicPr preferRelativeResize="0"/>
          <p:nvPr/>
        </p:nvPicPr>
        <p:blipFill>
          <a:blip r:embed="rId4">
            <a:alphaModFix/>
          </a:blip>
          <a:stretch>
            <a:fillRect/>
          </a:stretch>
        </p:blipFill>
        <p:spPr>
          <a:xfrm>
            <a:off x="3350775" y="1953875"/>
            <a:ext cx="1742801" cy="806150"/>
          </a:xfrm>
          <a:prstGeom prst="rect">
            <a:avLst/>
          </a:prstGeom>
          <a:noFill/>
          <a:ln>
            <a:noFill/>
          </a:ln>
        </p:spPr>
      </p:pic>
      <p:sp>
        <p:nvSpPr>
          <p:cNvPr id="809" name="Google Shape;809;g6ecdf0d300_0_178"/>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10" name="Google Shape;810;g6ecdf0d300_0_178"/>
          <p:cNvSpPr/>
          <p:nvPr/>
        </p:nvSpPr>
        <p:spPr>
          <a:xfrm>
            <a:off x="5593900" y="4845025"/>
            <a:ext cx="1864500" cy="1069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en-US" sz="2400">
                <a:solidFill>
                  <a:schemeClr val="dk1"/>
                </a:solidFill>
                <a:latin typeface="Gill Sans"/>
                <a:ea typeface="Gill Sans"/>
                <a:cs typeface="Gill Sans"/>
                <a:sym typeface="Gill Sans"/>
              </a:rPr>
              <a:t>valid?</a:t>
            </a:r>
            <a:endParaRPr sz="2400"/>
          </a:p>
        </p:txBody>
      </p:sp>
      <p:cxnSp>
        <p:nvCxnSpPr>
          <p:cNvPr id="811" name="Google Shape;811;g6ecdf0d300_0_178"/>
          <p:cNvCxnSpPr>
            <a:stCxn id="796" idx="3"/>
            <a:endCxn id="810" idx="1"/>
          </p:cNvCxnSpPr>
          <p:nvPr/>
        </p:nvCxnSpPr>
        <p:spPr>
          <a:xfrm>
            <a:off x="4842150" y="5379625"/>
            <a:ext cx="751800" cy="0"/>
          </a:xfrm>
          <a:prstGeom prst="straightConnector1">
            <a:avLst/>
          </a:prstGeom>
          <a:noFill/>
          <a:ln cap="flat" cmpd="sng" w="9525">
            <a:solidFill>
              <a:schemeClr val="dk2"/>
            </a:solidFill>
            <a:prstDash val="solid"/>
            <a:round/>
            <a:headEnd len="med" w="med" type="none"/>
            <a:tailEnd len="med" w="med" type="triangle"/>
          </a:ln>
        </p:spPr>
      </p:cxnSp>
      <p:cxnSp>
        <p:nvCxnSpPr>
          <p:cNvPr id="812" name="Google Shape;812;g6ecdf0d300_0_178"/>
          <p:cNvCxnSpPr>
            <a:stCxn id="810" idx="0"/>
          </p:cNvCxnSpPr>
          <p:nvPr/>
        </p:nvCxnSpPr>
        <p:spPr>
          <a:xfrm rot="10800000">
            <a:off x="6518050" y="4390825"/>
            <a:ext cx="8100" cy="454200"/>
          </a:xfrm>
          <a:prstGeom prst="straightConnector1">
            <a:avLst/>
          </a:prstGeom>
          <a:noFill/>
          <a:ln cap="flat" cmpd="sng" w="9525">
            <a:solidFill>
              <a:schemeClr val="dk2"/>
            </a:solidFill>
            <a:prstDash val="solid"/>
            <a:round/>
            <a:headEnd len="med" w="med" type="none"/>
            <a:tailEnd len="med" w="med" type="triangle"/>
          </a:ln>
        </p:spPr>
      </p:cxnSp>
      <p:sp>
        <p:nvSpPr>
          <p:cNvPr id="813" name="Google Shape;813;g6ecdf0d300_0_178"/>
          <p:cNvSpPr txBox="1"/>
          <p:nvPr/>
        </p:nvSpPr>
        <p:spPr>
          <a:xfrm>
            <a:off x="6614300" y="436652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N</a:t>
            </a:r>
            <a:endParaRPr>
              <a:latin typeface="Gill Sans"/>
              <a:ea typeface="Gill Sans"/>
              <a:cs typeface="Gill Sans"/>
              <a:sym typeface="Gill Sans"/>
            </a:endParaRPr>
          </a:p>
        </p:txBody>
      </p:sp>
      <p:sp>
        <p:nvSpPr>
          <p:cNvPr id="814" name="Google Shape;814;g6ecdf0d300_0_178"/>
          <p:cNvSpPr/>
          <p:nvPr/>
        </p:nvSpPr>
        <p:spPr>
          <a:xfrm>
            <a:off x="5862250" y="3863725"/>
            <a:ext cx="1319700" cy="50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thrown</a:t>
            </a:r>
            <a:endParaRPr/>
          </a:p>
        </p:txBody>
      </p:sp>
      <p:cxnSp>
        <p:nvCxnSpPr>
          <p:cNvPr id="815" name="Google Shape;815;g6ecdf0d300_0_178"/>
          <p:cNvCxnSpPr/>
          <p:nvPr/>
        </p:nvCxnSpPr>
        <p:spPr>
          <a:xfrm>
            <a:off x="7454350" y="5379625"/>
            <a:ext cx="751800" cy="0"/>
          </a:xfrm>
          <a:prstGeom prst="straightConnector1">
            <a:avLst/>
          </a:prstGeom>
          <a:noFill/>
          <a:ln cap="flat" cmpd="sng" w="9525">
            <a:solidFill>
              <a:schemeClr val="dk2"/>
            </a:solidFill>
            <a:prstDash val="solid"/>
            <a:round/>
            <a:headEnd len="med" w="med" type="none"/>
            <a:tailEnd len="med" w="med" type="triangle"/>
          </a:ln>
        </p:spPr>
      </p:cxnSp>
      <p:sp>
        <p:nvSpPr>
          <p:cNvPr id="816" name="Google Shape;816;g6ecdf0d300_0_178"/>
          <p:cNvSpPr txBox="1"/>
          <p:nvPr/>
        </p:nvSpPr>
        <p:spPr>
          <a:xfrm>
            <a:off x="7563700" y="502167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Y</a:t>
            </a:r>
            <a:endParaRPr>
              <a:latin typeface="Gill Sans"/>
              <a:ea typeface="Gill Sans"/>
              <a:cs typeface="Gill Sans"/>
              <a:sym typeface="Gill Sans"/>
            </a:endParaRPr>
          </a:p>
        </p:txBody>
      </p:sp>
      <p:sp>
        <p:nvSpPr>
          <p:cNvPr id="817" name="Google Shape;817;g6ecdf0d300_0_178"/>
          <p:cNvSpPr/>
          <p:nvPr/>
        </p:nvSpPr>
        <p:spPr>
          <a:xfrm>
            <a:off x="8210150" y="4976563"/>
            <a:ext cx="13197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Gill Sans"/>
                <a:ea typeface="Gill Sans"/>
                <a:cs typeface="Gill Sans"/>
                <a:sym typeface="Gill Sans"/>
              </a:rPr>
              <a:t>Cost Model</a:t>
            </a:r>
            <a:endParaRPr/>
          </a:p>
        </p:txBody>
      </p:sp>
      <p:sp>
        <p:nvSpPr>
          <p:cNvPr id="818" name="Google Shape;818;g6ecdf0d300_0_178"/>
          <p:cNvSpPr txBox="1"/>
          <p:nvPr/>
        </p:nvSpPr>
        <p:spPr>
          <a:xfrm>
            <a:off x="9533850" y="4658425"/>
            <a:ext cx="16341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Optimal?</a:t>
            </a:r>
            <a:endParaRPr sz="2400">
              <a:latin typeface="Gill Sans"/>
              <a:ea typeface="Gill Sans"/>
              <a:cs typeface="Gill Sans"/>
              <a:sym typeface="Gill Sans"/>
            </a:endParaRPr>
          </a:p>
        </p:txBody>
      </p:sp>
      <p:sp>
        <p:nvSpPr>
          <p:cNvPr id="819" name="Google Shape;819;g6ecdf0d300_0_178"/>
          <p:cNvSpPr txBox="1"/>
          <p:nvPr/>
        </p:nvSpPr>
        <p:spPr>
          <a:xfrm>
            <a:off x="9533850" y="5312900"/>
            <a:ext cx="3075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&lt;=</a:t>
            </a:r>
            <a:r>
              <a:rPr lang="en-US" sz="3000">
                <a:solidFill>
                  <a:srgbClr val="222222"/>
                </a:solidFill>
                <a:highlight>
                  <a:srgbClr val="F9F9F9"/>
                </a:highlight>
                <a:latin typeface="Times New Roman"/>
                <a:ea typeface="Times New Roman"/>
                <a:cs typeface="Times New Roman"/>
                <a:sym typeface="Times New Roman"/>
              </a:rPr>
              <a:t>α </a:t>
            </a:r>
            <a:r>
              <a:rPr lang="en-US" sz="2400">
                <a:solidFill>
                  <a:schemeClr val="dk1"/>
                </a:solidFill>
                <a:latin typeface="Gill Sans"/>
                <a:ea typeface="Gill Sans"/>
                <a:cs typeface="Gill Sans"/>
                <a:sym typeface="Gill Sans"/>
              </a:rPr>
              <a:t>optimal cost?</a:t>
            </a:r>
            <a:endParaRPr sz="3000">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g6ecdf0d300_0_2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826" name="Google Shape;826;g6ecdf0d300_0_22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27" name="Google Shape;827;g6ecdf0d300_0_222"/>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1</a:t>
            </a:r>
            <a:endParaRPr/>
          </a:p>
        </p:txBody>
      </p:sp>
      <p:sp>
        <p:nvSpPr>
          <p:cNvPr id="828" name="Google Shape;828;g6ecdf0d300_0_222"/>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6ecdf0d300_0_222"/>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g6ecdf0d300_0_222"/>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6ecdf0d300_0_222"/>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832" name="Google Shape;832;g6ecdf0d300_0_222"/>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833" name="Google Shape;833;g6ecdf0d300_0_222"/>
          <p:cNvSpPr/>
          <p:nvPr/>
        </p:nvSpPr>
        <p:spPr>
          <a:xfrm>
            <a:off x="3522450" y="48450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t/>
            </a:r>
            <a:endParaRPr/>
          </a:p>
        </p:txBody>
      </p:sp>
      <p:sp>
        <p:nvSpPr>
          <p:cNvPr id="834" name="Google Shape;834;g6ecdf0d300_0_222"/>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835" name="Google Shape;835;g6ecdf0d300_0_222"/>
          <p:cNvPicPr preferRelativeResize="0"/>
          <p:nvPr/>
        </p:nvPicPr>
        <p:blipFill>
          <a:blip r:embed="rId3">
            <a:alphaModFix/>
          </a:blip>
          <a:stretch>
            <a:fillRect/>
          </a:stretch>
        </p:blipFill>
        <p:spPr>
          <a:xfrm>
            <a:off x="522525" y="3539526"/>
            <a:ext cx="1742799" cy="848349"/>
          </a:xfrm>
          <a:prstGeom prst="rect">
            <a:avLst/>
          </a:prstGeom>
          <a:noFill/>
          <a:ln>
            <a:noFill/>
          </a:ln>
        </p:spPr>
      </p:pic>
      <p:sp>
        <p:nvSpPr>
          <p:cNvPr id="836" name="Google Shape;836;g6ecdf0d300_0_222"/>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837" name="Google Shape;837;g6ecdf0d300_0_222"/>
          <p:cNvPicPr preferRelativeResize="0"/>
          <p:nvPr/>
        </p:nvPicPr>
        <p:blipFill>
          <a:blip r:embed="rId4">
            <a:alphaModFix/>
          </a:blip>
          <a:stretch>
            <a:fillRect/>
          </a:stretch>
        </p:blipFill>
        <p:spPr>
          <a:xfrm>
            <a:off x="616075" y="5161225"/>
            <a:ext cx="1742801" cy="806150"/>
          </a:xfrm>
          <a:prstGeom prst="rect">
            <a:avLst/>
          </a:prstGeom>
          <a:noFill/>
          <a:ln>
            <a:noFill/>
          </a:ln>
        </p:spPr>
      </p:pic>
      <p:sp>
        <p:nvSpPr>
          <p:cNvPr id="838" name="Google Shape;838;g6ecdf0d300_0_222"/>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39" name="Google Shape;839;g6ecdf0d300_0_222"/>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40" name="Google Shape;840;g6ecdf0d300_0_222"/>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
        <p:nvSpPr>
          <p:cNvPr id="841" name="Google Shape;841;g6ecdf0d300_0_222"/>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42" name="Google Shape;842;g6ecdf0d300_0_222"/>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pic>
        <p:nvPicPr>
          <p:cNvPr id="843" name="Google Shape;843;g6ecdf0d300_0_222"/>
          <p:cNvPicPr preferRelativeResize="0"/>
          <p:nvPr/>
        </p:nvPicPr>
        <p:blipFill>
          <a:blip r:embed="rId4">
            <a:alphaModFix/>
          </a:blip>
          <a:stretch>
            <a:fillRect/>
          </a:stretch>
        </p:blipFill>
        <p:spPr>
          <a:xfrm>
            <a:off x="3350775" y="1953875"/>
            <a:ext cx="1742801" cy="806150"/>
          </a:xfrm>
          <a:prstGeom prst="rect">
            <a:avLst/>
          </a:prstGeom>
          <a:noFill/>
          <a:ln>
            <a:noFill/>
          </a:ln>
        </p:spPr>
      </p:pic>
      <p:sp>
        <p:nvSpPr>
          <p:cNvPr id="844" name="Google Shape;844;g6ecdf0d300_0_222"/>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45" name="Google Shape;845;g6ecdf0d300_0_222"/>
          <p:cNvSpPr/>
          <p:nvPr/>
        </p:nvSpPr>
        <p:spPr>
          <a:xfrm>
            <a:off x="5593900" y="4845025"/>
            <a:ext cx="1864500" cy="1069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400">
                <a:solidFill>
                  <a:schemeClr val="dk1"/>
                </a:solidFill>
                <a:latin typeface="Gill Sans"/>
                <a:ea typeface="Gill Sans"/>
                <a:cs typeface="Gill Sans"/>
                <a:sym typeface="Gill Sans"/>
              </a:rPr>
              <a:t>valid?</a:t>
            </a:r>
            <a:endParaRPr sz="2400"/>
          </a:p>
        </p:txBody>
      </p:sp>
      <p:cxnSp>
        <p:nvCxnSpPr>
          <p:cNvPr id="846" name="Google Shape;846;g6ecdf0d300_0_222"/>
          <p:cNvCxnSpPr>
            <a:stCxn id="833" idx="3"/>
            <a:endCxn id="845" idx="1"/>
          </p:cNvCxnSpPr>
          <p:nvPr/>
        </p:nvCxnSpPr>
        <p:spPr>
          <a:xfrm>
            <a:off x="4842150" y="5379625"/>
            <a:ext cx="751800" cy="0"/>
          </a:xfrm>
          <a:prstGeom prst="straightConnector1">
            <a:avLst/>
          </a:prstGeom>
          <a:noFill/>
          <a:ln cap="flat" cmpd="sng" w="9525">
            <a:solidFill>
              <a:schemeClr val="dk2"/>
            </a:solidFill>
            <a:prstDash val="solid"/>
            <a:round/>
            <a:headEnd len="med" w="med" type="none"/>
            <a:tailEnd len="med" w="med" type="triangle"/>
          </a:ln>
        </p:spPr>
      </p:cxnSp>
      <p:cxnSp>
        <p:nvCxnSpPr>
          <p:cNvPr id="847" name="Google Shape;847;g6ecdf0d300_0_222"/>
          <p:cNvCxnSpPr>
            <a:stCxn id="845" idx="0"/>
          </p:cNvCxnSpPr>
          <p:nvPr/>
        </p:nvCxnSpPr>
        <p:spPr>
          <a:xfrm rot="10800000">
            <a:off x="6518050" y="4390825"/>
            <a:ext cx="8100" cy="454200"/>
          </a:xfrm>
          <a:prstGeom prst="straightConnector1">
            <a:avLst/>
          </a:prstGeom>
          <a:noFill/>
          <a:ln cap="flat" cmpd="sng" w="9525">
            <a:solidFill>
              <a:schemeClr val="dk2"/>
            </a:solidFill>
            <a:prstDash val="solid"/>
            <a:round/>
            <a:headEnd len="med" w="med" type="none"/>
            <a:tailEnd len="med" w="med" type="triangle"/>
          </a:ln>
        </p:spPr>
      </p:cxnSp>
      <p:sp>
        <p:nvSpPr>
          <p:cNvPr id="848" name="Google Shape;848;g6ecdf0d300_0_222"/>
          <p:cNvSpPr txBox="1"/>
          <p:nvPr/>
        </p:nvSpPr>
        <p:spPr>
          <a:xfrm>
            <a:off x="6614300" y="436652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N</a:t>
            </a:r>
            <a:endParaRPr>
              <a:latin typeface="Gill Sans"/>
              <a:ea typeface="Gill Sans"/>
              <a:cs typeface="Gill Sans"/>
              <a:sym typeface="Gill Sans"/>
            </a:endParaRPr>
          </a:p>
        </p:txBody>
      </p:sp>
      <p:sp>
        <p:nvSpPr>
          <p:cNvPr id="849" name="Google Shape;849;g6ecdf0d300_0_222"/>
          <p:cNvSpPr/>
          <p:nvPr/>
        </p:nvSpPr>
        <p:spPr>
          <a:xfrm>
            <a:off x="5862250" y="3863725"/>
            <a:ext cx="1319700" cy="50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thrown</a:t>
            </a:r>
            <a:endParaRPr/>
          </a:p>
        </p:txBody>
      </p:sp>
      <p:cxnSp>
        <p:nvCxnSpPr>
          <p:cNvPr id="850" name="Google Shape;850;g6ecdf0d300_0_222"/>
          <p:cNvCxnSpPr/>
          <p:nvPr/>
        </p:nvCxnSpPr>
        <p:spPr>
          <a:xfrm>
            <a:off x="7454350" y="5379625"/>
            <a:ext cx="751800" cy="0"/>
          </a:xfrm>
          <a:prstGeom prst="straightConnector1">
            <a:avLst/>
          </a:prstGeom>
          <a:noFill/>
          <a:ln cap="flat" cmpd="sng" w="9525">
            <a:solidFill>
              <a:schemeClr val="dk2"/>
            </a:solidFill>
            <a:prstDash val="solid"/>
            <a:round/>
            <a:headEnd len="med" w="med" type="none"/>
            <a:tailEnd len="med" w="med" type="triangle"/>
          </a:ln>
        </p:spPr>
      </p:cxnSp>
      <p:sp>
        <p:nvSpPr>
          <p:cNvPr id="851" name="Google Shape;851;g6ecdf0d300_0_222"/>
          <p:cNvSpPr txBox="1"/>
          <p:nvPr/>
        </p:nvSpPr>
        <p:spPr>
          <a:xfrm>
            <a:off x="7563700" y="502167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Y</a:t>
            </a:r>
            <a:endParaRPr>
              <a:latin typeface="Gill Sans"/>
              <a:ea typeface="Gill Sans"/>
              <a:cs typeface="Gill Sans"/>
              <a:sym typeface="Gill Sans"/>
            </a:endParaRPr>
          </a:p>
        </p:txBody>
      </p:sp>
      <p:sp>
        <p:nvSpPr>
          <p:cNvPr id="852" name="Google Shape;852;g6ecdf0d300_0_222"/>
          <p:cNvSpPr/>
          <p:nvPr/>
        </p:nvSpPr>
        <p:spPr>
          <a:xfrm>
            <a:off x="8210150" y="4976563"/>
            <a:ext cx="13197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Gill Sans"/>
                <a:ea typeface="Gill Sans"/>
                <a:cs typeface="Gill Sans"/>
                <a:sym typeface="Gill Sans"/>
              </a:rPr>
              <a:t>Cost Model</a:t>
            </a:r>
            <a:endParaRPr/>
          </a:p>
        </p:txBody>
      </p:sp>
      <p:sp>
        <p:nvSpPr>
          <p:cNvPr id="853" name="Google Shape;853;g6ecdf0d300_0_222"/>
          <p:cNvSpPr txBox="1"/>
          <p:nvPr/>
        </p:nvSpPr>
        <p:spPr>
          <a:xfrm>
            <a:off x="9533850" y="4658425"/>
            <a:ext cx="16341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Optimal?</a:t>
            </a:r>
            <a:endParaRPr sz="2400">
              <a:latin typeface="Gill Sans"/>
              <a:ea typeface="Gill Sans"/>
              <a:cs typeface="Gill Sans"/>
              <a:sym typeface="Gill Sans"/>
            </a:endParaRPr>
          </a:p>
        </p:txBody>
      </p:sp>
      <p:sp>
        <p:nvSpPr>
          <p:cNvPr id="854" name="Google Shape;854;g6ecdf0d300_0_222"/>
          <p:cNvSpPr txBox="1"/>
          <p:nvPr/>
        </p:nvSpPr>
        <p:spPr>
          <a:xfrm>
            <a:off x="9533850" y="5312900"/>
            <a:ext cx="3075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&lt;=</a:t>
            </a:r>
            <a:r>
              <a:rPr lang="en-US" sz="3000">
                <a:solidFill>
                  <a:srgbClr val="222222"/>
                </a:solidFill>
                <a:highlight>
                  <a:srgbClr val="F9F9F9"/>
                </a:highlight>
                <a:latin typeface="Times New Roman"/>
                <a:ea typeface="Times New Roman"/>
                <a:cs typeface="Times New Roman"/>
                <a:sym typeface="Times New Roman"/>
              </a:rPr>
              <a:t>α </a:t>
            </a:r>
            <a:r>
              <a:rPr lang="en-US" sz="2400">
                <a:solidFill>
                  <a:schemeClr val="dk1"/>
                </a:solidFill>
                <a:latin typeface="Gill Sans"/>
                <a:ea typeface="Gill Sans"/>
                <a:cs typeface="Gill Sans"/>
                <a:sym typeface="Gill Sans"/>
              </a:rPr>
              <a:t>optimal cost?</a:t>
            </a:r>
            <a:endParaRPr sz="3000">
              <a:latin typeface="Times New Roman"/>
              <a:ea typeface="Times New Roman"/>
              <a:cs typeface="Times New Roman"/>
              <a:sym typeface="Times New Roman"/>
            </a:endParaRPr>
          </a:p>
        </p:txBody>
      </p:sp>
      <p:sp>
        <p:nvSpPr>
          <p:cNvPr id="855" name="Google Shape;855;g6ecdf0d300_0_222"/>
          <p:cNvSpPr txBox="1"/>
          <p:nvPr/>
        </p:nvSpPr>
        <p:spPr>
          <a:xfrm>
            <a:off x="10515900" y="5812188"/>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38761D"/>
                </a:solidFill>
                <a:latin typeface="Gill Sans"/>
                <a:ea typeface="Gill Sans"/>
                <a:cs typeface="Gill Sans"/>
                <a:sym typeface="Gill Sans"/>
              </a:rPr>
              <a:t>Y</a:t>
            </a:r>
            <a:endParaRPr b="1" sz="2400">
              <a:solidFill>
                <a:srgbClr val="38761D"/>
              </a:solidFill>
              <a:latin typeface="Gill Sans"/>
              <a:ea typeface="Gill Sans"/>
              <a:cs typeface="Gill Sans"/>
              <a:sym typeface="Gill Sans"/>
            </a:endParaRPr>
          </a:p>
        </p:txBody>
      </p:sp>
      <p:pic>
        <p:nvPicPr>
          <p:cNvPr id="856" name="Google Shape;856;g6ecdf0d300_0_222"/>
          <p:cNvPicPr preferRelativeResize="0"/>
          <p:nvPr/>
        </p:nvPicPr>
        <p:blipFill rotWithShape="1">
          <a:blip r:embed="rId5">
            <a:alphaModFix/>
          </a:blip>
          <a:srcRect b="0" l="0" r="0" t="52887"/>
          <a:stretch/>
        </p:blipFill>
        <p:spPr>
          <a:xfrm>
            <a:off x="4207075" y="3140438"/>
            <a:ext cx="1386700" cy="870427"/>
          </a:xfrm>
          <a:prstGeom prst="rect">
            <a:avLst/>
          </a:prstGeom>
          <a:noFill/>
          <a:ln>
            <a:noFill/>
          </a:ln>
        </p:spPr>
      </p:pic>
      <p:sp>
        <p:nvSpPr>
          <p:cNvPr id="857" name="Google Shape;857;g6ecdf0d300_0_222"/>
          <p:cNvSpPr/>
          <p:nvPr/>
        </p:nvSpPr>
        <p:spPr>
          <a:xfrm>
            <a:off x="4310200" y="3172575"/>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g7d91d80004_3_7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864" name="Google Shape;864;g7d91d80004_3_7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65" name="Google Shape;865;g7d91d80004_3_72"/>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1</a:t>
            </a:r>
            <a:endParaRPr/>
          </a:p>
        </p:txBody>
      </p:sp>
      <p:sp>
        <p:nvSpPr>
          <p:cNvPr id="866" name="Google Shape;866;g7d91d80004_3_72"/>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g7d91d80004_3_72"/>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g7d91d80004_3_72"/>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7d91d80004_3_72"/>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870" name="Google Shape;870;g7d91d80004_3_72"/>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871" name="Google Shape;871;g7d91d80004_3_72"/>
          <p:cNvSpPr/>
          <p:nvPr/>
        </p:nvSpPr>
        <p:spPr>
          <a:xfrm>
            <a:off x="3522450" y="48450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t/>
            </a:r>
            <a:endParaRPr/>
          </a:p>
        </p:txBody>
      </p:sp>
      <p:sp>
        <p:nvSpPr>
          <p:cNvPr id="872" name="Google Shape;872;g7d91d80004_3_72"/>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873" name="Google Shape;873;g7d91d80004_3_72"/>
          <p:cNvPicPr preferRelativeResize="0"/>
          <p:nvPr/>
        </p:nvPicPr>
        <p:blipFill>
          <a:blip r:embed="rId3">
            <a:alphaModFix/>
          </a:blip>
          <a:stretch>
            <a:fillRect/>
          </a:stretch>
        </p:blipFill>
        <p:spPr>
          <a:xfrm>
            <a:off x="522525" y="3539526"/>
            <a:ext cx="1742799" cy="848349"/>
          </a:xfrm>
          <a:prstGeom prst="rect">
            <a:avLst/>
          </a:prstGeom>
          <a:noFill/>
          <a:ln>
            <a:noFill/>
          </a:ln>
        </p:spPr>
      </p:pic>
      <p:sp>
        <p:nvSpPr>
          <p:cNvPr id="874" name="Google Shape;874;g7d91d80004_3_72"/>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875" name="Google Shape;875;g7d91d80004_3_72"/>
          <p:cNvPicPr preferRelativeResize="0"/>
          <p:nvPr/>
        </p:nvPicPr>
        <p:blipFill>
          <a:blip r:embed="rId4">
            <a:alphaModFix/>
          </a:blip>
          <a:stretch>
            <a:fillRect/>
          </a:stretch>
        </p:blipFill>
        <p:spPr>
          <a:xfrm>
            <a:off x="616075" y="5161225"/>
            <a:ext cx="1742801" cy="806150"/>
          </a:xfrm>
          <a:prstGeom prst="rect">
            <a:avLst/>
          </a:prstGeom>
          <a:noFill/>
          <a:ln>
            <a:noFill/>
          </a:ln>
        </p:spPr>
      </p:pic>
      <p:sp>
        <p:nvSpPr>
          <p:cNvPr id="876" name="Google Shape;876;g7d91d80004_3_72"/>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77" name="Google Shape;877;g7d91d80004_3_72"/>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78" name="Google Shape;878;g7d91d80004_3_72"/>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
        <p:nvSpPr>
          <p:cNvPr id="879" name="Google Shape;879;g7d91d80004_3_72"/>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880" name="Google Shape;880;g7d91d80004_3_72"/>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pic>
        <p:nvPicPr>
          <p:cNvPr id="881" name="Google Shape;881;g7d91d80004_3_72"/>
          <p:cNvPicPr preferRelativeResize="0"/>
          <p:nvPr/>
        </p:nvPicPr>
        <p:blipFill>
          <a:blip r:embed="rId4">
            <a:alphaModFix/>
          </a:blip>
          <a:stretch>
            <a:fillRect/>
          </a:stretch>
        </p:blipFill>
        <p:spPr>
          <a:xfrm>
            <a:off x="3350775" y="1953875"/>
            <a:ext cx="1742801" cy="806150"/>
          </a:xfrm>
          <a:prstGeom prst="rect">
            <a:avLst/>
          </a:prstGeom>
          <a:noFill/>
          <a:ln>
            <a:noFill/>
          </a:ln>
        </p:spPr>
      </p:pic>
      <p:sp>
        <p:nvSpPr>
          <p:cNvPr id="882" name="Google Shape;882;g7d91d80004_3_72"/>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83" name="Google Shape;883;g7d91d80004_3_72"/>
          <p:cNvSpPr/>
          <p:nvPr/>
        </p:nvSpPr>
        <p:spPr>
          <a:xfrm>
            <a:off x="5593900" y="4845025"/>
            <a:ext cx="1864500" cy="1069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400">
                <a:solidFill>
                  <a:schemeClr val="dk1"/>
                </a:solidFill>
                <a:latin typeface="Gill Sans"/>
                <a:ea typeface="Gill Sans"/>
                <a:cs typeface="Gill Sans"/>
                <a:sym typeface="Gill Sans"/>
              </a:rPr>
              <a:t>valid?</a:t>
            </a:r>
            <a:endParaRPr sz="2400"/>
          </a:p>
        </p:txBody>
      </p:sp>
      <p:cxnSp>
        <p:nvCxnSpPr>
          <p:cNvPr id="884" name="Google Shape;884;g7d91d80004_3_72"/>
          <p:cNvCxnSpPr>
            <a:stCxn id="871" idx="3"/>
            <a:endCxn id="883" idx="1"/>
          </p:cNvCxnSpPr>
          <p:nvPr/>
        </p:nvCxnSpPr>
        <p:spPr>
          <a:xfrm>
            <a:off x="4842150" y="5379625"/>
            <a:ext cx="751800" cy="0"/>
          </a:xfrm>
          <a:prstGeom prst="straightConnector1">
            <a:avLst/>
          </a:prstGeom>
          <a:noFill/>
          <a:ln cap="flat" cmpd="sng" w="9525">
            <a:solidFill>
              <a:schemeClr val="dk2"/>
            </a:solidFill>
            <a:prstDash val="solid"/>
            <a:round/>
            <a:headEnd len="med" w="med" type="none"/>
            <a:tailEnd len="med" w="med" type="triangle"/>
          </a:ln>
        </p:spPr>
      </p:cxnSp>
      <p:cxnSp>
        <p:nvCxnSpPr>
          <p:cNvPr id="885" name="Google Shape;885;g7d91d80004_3_72"/>
          <p:cNvCxnSpPr>
            <a:stCxn id="883" idx="0"/>
          </p:cNvCxnSpPr>
          <p:nvPr/>
        </p:nvCxnSpPr>
        <p:spPr>
          <a:xfrm rot="10800000">
            <a:off x="6518050" y="4390825"/>
            <a:ext cx="8100" cy="454200"/>
          </a:xfrm>
          <a:prstGeom prst="straightConnector1">
            <a:avLst/>
          </a:prstGeom>
          <a:noFill/>
          <a:ln cap="flat" cmpd="sng" w="9525">
            <a:solidFill>
              <a:schemeClr val="dk2"/>
            </a:solidFill>
            <a:prstDash val="solid"/>
            <a:round/>
            <a:headEnd len="med" w="med" type="none"/>
            <a:tailEnd len="med" w="med" type="triangle"/>
          </a:ln>
        </p:spPr>
      </p:cxnSp>
      <p:sp>
        <p:nvSpPr>
          <p:cNvPr id="886" name="Google Shape;886;g7d91d80004_3_72"/>
          <p:cNvSpPr txBox="1"/>
          <p:nvPr/>
        </p:nvSpPr>
        <p:spPr>
          <a:xfrm>
            <a:off x="6614300" y="436652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N</a:t>
            </a:r>
            <a:endParaRPr>
              <a:latin typeface="Gill Sans"/>
              <a:ea typeface="Gill Sans"/>
              <a:cs typeface="Gill Sans"/>
              <a:sym typeface="Gill Sans"/>
            </a:endParaRPr>
          </a:p>
        </p:txBody>
      </p:sp>
      <p:sp>
        <p:nvSpPr>
          <p:cNvPr id="887" name="Google Shape;887;g7d91d80004_3_72"/>
          <p:cNvSpPr/>
          <p:nvPr/>
        </p:nvSpPr>
        <p:spPr>
          <a:xfrm>
            <a:off x="5862250" y="3863725"/>
            <a:ext cx="1319700" cy="50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thrown</a:t>
            </a:r>
            <a:endParaRPr/>
          </a:p>
        </p:txBody>
      </p:sp>
      <p:cxnSp>
        <p:nvCxnSpPr>
          <p:cNvPr id="888" name="Google Shape;888;g7d91d80004_3_72"/>
          <p:cNvCxnSpPr/>
          <p:nvPr/>
        </p:nvCxnSpPr>
        <p:spPr>
          <a:xfrm>
            <a:off x="7454350" y="5379625"/>
            <a:ext cx="751800" cy="0"/>
          </a:xfrm>
          <a:prstGeom prst="straightConnector1">
            <a:avLst/>
          </a:prstGeom>
          <a:noFill/>
          <a:ln cap="flat" cmpd="sng" w="9525">
            <a:solidFill>
              <a:schemeClr val="dk2"/>
            </a:solidFill>
            <a:prstDash val="solid"/>
            <a:round/>
            <a:headEnd len="med" w="med" type="none"/>
            <a:tailEnd len="med" w="med" type="triangle"/>
          </a:ln>
        </p:spPr>
      </p:cxnSp>
      <p:sp>
        <p:nvSpPr>
          <p:cNvPr id="889" name="Google Shape;889;g7d91d80004_3_72"/>
          <p:cNvSpPr txBox="1"/>
          <p:nvPr/>
        </p:nvSpPr>
        <p:spPr>
          <a:xfrm>
            <a:off x="7563700" y="502167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Y</a:t>
            </a:r>
            <a:endParaRPr>
              <a:latin typeface="Gill Sans"/>
              <a:ea typeface="Gill Sans"/>
              <a:cs typeface="Gill Sans"/>
              <a:sym typeface="Gill Sans"/>
            </a:endParaRPr>
          </a:p>
        </p:txBody>
      </p:sp>
      <p:sp>
        <p:nvSpPr>
          <p:cNvPr id="890" name="Google Shape;890;g7d91d80004_3_72"/>
          <p:cNvSpPr/>
          <p:nvPr/>
        </p:nvSpPr>
        <p:spPr>
          <a:xfrm>
            <a:off x="8210150" y="4976563"/>
            <a:ext cx="13197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Gill Sans"/>
                <a:ea typeface="Gill Sans"/>
                <a:cs typeface="Gill Sans"/>
                <a:sym typeface="Gill Sans"/>
              </a:rPr>
              <a:t>Cost Model</a:t>
            </a:r>
            <a:endParaRPr/>
          </a:p>
        </p:txBody>
      </p:sp>
      <p:sp>
        <p:nvSpPr>
          <p:cNvPr id="891" name="Google Shape;891;g7d91d80004_3_72"/>
          <p:cNvSpPr txBox="1"/>
          <p:nvPr/>
        </p:nvSpPr>
        <p:spPr>
          <a:xfrm>
            <a:off x="9533850" y="4658425"/>
            <a:ext cx="16341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Optimal?</a:t>
            </a:r>
            <a:endParaRPr sz="2400">
              <a:latin typeface="Gill Sans"/>
              <a:ea typeface="Gill Sans"/>
              <a:cs typeface="Gill Sans"/>
              <a:sym typeface="Gill Sans"/>
            </a:endParaRPr>
          </a:p>
        </p:txBody>
      </p:sp>
      <p:sp>
        <p:nvSpPr>
          <p:cNvPr id="892" name="Google Shape;892;g7d91d80004_3_72"/>
          <p:cNvSpPr txBox="1"/>
          <p:nvPr/>
        </p:nvSpPr>
        <p:spPr>
          <a:xfrm>
            <a:off x="9533850" y="5312900"/>
            <a:ext cx="3075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&lt;=</a:t>
            </a:r>
            <a:r>
              <a:rPr lang="en-US" sz="3000">
                <a:solidFill>
                  <a:srgbClr val="222222"/>
                </a:solidFill>
                <a:highlight>
                  <a:srgbClr val="F9F9F9"/>
                </a:highlight>
                <a:latin typeface="Times New Roman"/>
                <a:ea typeface="Times New Roman"/>
                <a:cs typeface="Times New Roman"/>
                <a:sym typeface="Times New Roman"/>
              </a:rPr>
              <a:t>α </a:t>
            </a:r>
            <a:r>
              <a:rPr lang="en-US" sz="2400">
                <a:solidFill>
                  <a:schemeClr val="dk1"/>
                </a:solidFill>
                <a:latin typeface="Gill Sans"/>
                <a:ea typeface="Gill Sans"/>
                <a:cs typeface="Gill Sans"/>
                <a:sym typeface="Gill Sans"/>
              </a:rPr>
              <a:t>optimal cost?</a:t>
            </a:r>
            <a:endParaRPr sz="3000">
              <a:latin typeface="Times New Roman"/>
              <a:ea typeface="Times New Roman"/>
              <a:cs typeface="Times New Roman"/>
              <a:sym typeface="Times New Roman"/>
            </a:endParaRPr>
          </a:p>
        </p:txBody>
      </p:sp>
      <p:pic>
        <p:nvPicPr>
          <p:cNvPr id="893" name="Google Shape;893;g7d91d80004_3_72"/>
          <p:cNvPicPr preferRelativeResize="0"/>
          <p:nvPr/>
        </p:nvPicPr>
        <p:blipFill rotWithShape="1">
          <a:blip r:embed="rId5">
            <a:alphaModFix/>
          </a:blip>
          <a:srcRect b="0" l="0" r="0" t="52887"/>
          <a:stretch/>
        </p:blipFill>
        <p:spPr>
          <a:xfrm>
            <a:off x="3488887" y="1868600"/>
            <a:ext cx="1386700" cy="870427"/>
          </a:xfrm>
          <a:prstGeom prst="rect">
            <a:avLst/>
          </a:prstGeom>
          <a:noFill/>
          <a:ln>
            <a:noFill/>
          </a:ln>
        </p:spPr>
      </p:pic>
      <p:sp>
        <p:nvSpPr>
          <p:cNvPr id="894" name="Google Shape;894;g7d91d80004_3_72"/>
          <p:cNvSpPr/>
          <p:nvPr/>
        </p:nvSpPr>
        <p:spPr>
          <a:xfrm>
            <a:off x="3592013" y="1900738"/>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895" name="Google Shape;895;g7d91d80004_3_72"/>
          <p:cNvSpPr txBox="1"/>
          <p:nvPr/>
        </p:nvSpPr>
        <p:spPr>
          <a:xfrm>
            <a:off x="10515900" y="5812188"/>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38761D"/>
                </a:solidFill>
                <a:latin typeface="Gill Sans"/>
                <a:ea typeface="Gill Sans"/>
                <a:cs typeface="Gill Sans"/>
                <a:sym typeface="Gill Sans"/>
              </a:rPr>
              <a:t>Y</a:t>
            </a:r>
            <a:endParaRPr b="1" sz="2400">
              <a:solidFill>
                <a:srgbClr val="38761D"/>
              </a:solidFill>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g7d91d80004_0_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Problem and Importance</a:t>
            </a:r>
            <a:endParaRPr/>
          </a:p>
        </p:txBody>
      </p:sp>
      <p:sp>
        <p:nvSpPr>
          <p:cNvPr id="140" name="Google Shape;140;g7d91d80004_0_39"/>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Problem:</a:t>
            </a:r>
            <a:endParaRPr/>
          </a:p>
          <a:p>
            <a:pPr indent="0" lvl="0" marL="457200" rtl="0" algn="l">
              <a:spcBef>
                <a:spcPts val="1000"/>
              </a:spcBef>
              <a:spcAft>
                <a:spcPts val="0"/>
              </a:spcAft>
              <a:buNone/>
            </a:pPr>
            <a:r>
              <a:rPr lang="en-US"/>
              <a:t>How to transparently convert </a:t>
            </a:r>
            <a:r>
              <a:rPr b="1" lang="en-US"/>
              <a:t>imperative</a:t>
            </a:r>
            <a:r>
              <a:rPr lang="en-US"/>
              <a:t> Python DL programs into </a:t>
            </a:r>
            <a:r>
              <a:rPr b="1" lang="en-US"/>
              <a:t>symbolic</a:t>
            </a:r>
            <a:r>
              <a:rPr lang="en-US"/>
              <a:t> dataflow graphs before execution?</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en-US"/>
              <a:t>Importance: </a:t>
            </a:r>
            <a:endParaRPr/>
          </a:p>
          <a:p>
            <a:pPr indent="0" lvl="0" marL="457200" rtl="0" algn="l">
              <a:spcBef>
                <a:spcPts val="1000"/>
              </a:spcBef>
              <a:spcAft>
                <a:spcPts val="0"/>
              </a:spcAft>
              <a:buNone/>
            </a:pPr>
            <a:r>
              <a:rPr lang="en-US"/>
              <a:t>Adopt all Pros of both </a:t>
            </a:r>
            <a:r>
              <a:rPr b="1" lang="en-US"/>
              <a:t>symbolic</a:t>
            </a:r>
            <a:r>
              <a:rPr lang="en-US"/>
              <a:t> graphs and </a:t>
            </a:r>
            <a:r>
              <a:rPr b="1" lang="en-US"/>
              <a:t>imperative </a:t>
            </a:r>
            <a:r>
              <a:rPr lang="en-US"/>
              <a:t>programs</a:t>
            </a:r>
            <a:endParaRPr/>
          </a:p>
          <a:p>
            <a:pPr indent="0" lvl="0" marL="457200" rtl="0" algn="l">
              <a:spcBef>
                <a:spcPts val="1000"/>
              </a:spcBef>
              <a:spcAft>
                <a:spcPts val="0"/>
              </a:spcAft>
              <a:buNone/>
            </a:pPr>
            <a:r>
              <a:rPr lang="en-US"/>
              <a:t>Drop all Cons of both </a:t>
            </a:r>
            <a:r>
              <a:rPr b="1" lang="en-US"/>
              <a:t>symbolic</a:t>
            </a:r>
            <a:r>
              <a:rPr lang="en-US"/>
              <a:t> graphs and </a:t>
            </a:r>
            <a:r>
              <a:rPr b="1" lang="en-US"/>
              <a:t>imperative </a:t>
            </a:r>
            <a:r>
              <a:rPr lang="en-US"/>
              <a:t>programs</a:t>
            </a:r>
            <a:endParaRPr/>
          </a:p>
          <a:p>
            <a:pPr indent="0" lvl="0" marL="0" rtl="0" algn="l">
              <a:spcBef>
                <a:spcPts val="1000"/>
              </a:spcBef>
              <a:spcAft>
                <a:spcPts val="0"/>
              </a:spcAft>
              <a:buNone/>
            </a:pPr>
            <a:r>
              <a:t/>
            </a:r>
            <a:endParaRPr/>
          </a:p>
        </p:txBody>
      </p:sp>
      <p:sp>
        <p:nvSpPr>
          <p:cNvPr id="141" name="Google Shape;141;g7d91d80004_0_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g6ecdf0d300_0_26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Joint Optimizer</a:t>
            </a:r>
            <a:endParaRPr sz="3000"/>
          </a:p>
        </p:txBody>
      </p:sp>
      <p:sp>
        <p:nvSpPr>
          <p:cNvPr id="902" name="Google Shape;902;g6ecdf0d300_0_2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03" name="Google Shape;903;g6ecdf0d300_0_261"/>
          <p:cNvSpPr/>
          <p:nvPr/>
        </p:nvSpPr>
        <p:spPr>
          <a:xfrm>
            <a:off x="73770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1</a:t>
            </a:r>
            <a:endParaRPr/>
          </a:p>
        </p:txBody>
      </p:sp>
      <p:sp>
        <p:nvSpPr>
          <p:cNvPr id="904" name="Google Shape;904;g6ecdf0d300_0_261"/>
          <p:cNvSpPr/>
          <p:nvPr/>
        </p:nvSpPr>
        <p:spPr>
          <a:xfrm>
            <a:off x="80628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g6ecdf0d300_0_261"/>
          <p:cNvSpPr/>
          <p:nvPr/>
        </p:nvSpPr>
        <p:spPr>
          <a:xfrm>
            <a:off x="87486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g6ecdf0d300_0_261"/>
          <p:cNvSpPr/>
          <p:nvPr/>
        </p:nvSpPr>
        <p:spPr>
          <a:xfrm>
            <a:off x="94344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6ecdf0d300_0_261"/>
          <p:cNvSpPr/>
          <p:nvPr/>
        </p:nvSpPr>
        <p:spPr>
          <a:xfrm>
            <a:off x="10120200" y="2319275"/>
            <a:ext cx="670500" cy="67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t/>
            </a:r>
            <a:endParaRPr sz="2400"/>
          </a:p>
        </p:txBody>
      </p:sp>
      <p:sp>
        <p:nvSpPr>
          <p:cNvPr id="908" name="Google Shape;908;g6ecdf0d300_0_261"/>
          <p:cNvSpPr txBox="1"/>
          <p:nvPr>
            <p:ph idx="1" type="body"/>
          </p:nvPr>
        </p:nvSpPr>
        <p:spPr>
          <a:xfrm>
            <a:off x="7408200" y="1545225"/>
            <a:ext cx="3530100" cy="921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Priority Search Queue</a:t>
            </a:r>
            <a:endParaRPr/>
          </a:p>
        </p:txBody>
      </p:sp>
      <p:sp>
        <p:nvSpPr>
          <p:cNvPr id="909" name="Google Shape;909;g6ecdf0d300_0_261"/>
          <p:cNvSpPr/>
          <p:nvPr/>
        </p:nvSpPr>
        <p:spPr>
          <a:xfrm>
            <a:off x="3522450" y="48450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t/>
            </a:r>
            <a:endParaRPr/>
          </a:p>
        </p:txBody>
      </p:sp>
      <p:sp>
        <p:nvSpPr>
          <p:cNvPr id="910" name="Google Shape;910;g6ecdf0d300_0_261"/>
          <p:cNvSpPr txBox="1"/>
          <p:nvPr>
            <p:ph type="title"/>
          </p:nvPr>
        </p:nvSpPr>
        <p:spPr>
          <a:xfrm>
            <a:off x="7236300" y="365125"/>
            <a:ext cx="45162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CC0000"/>
                </a:solidFill>
              </a:rPr>
              <a:t>Backtracking</a:t>
            </a:r>
            <a:endParaRPr sz="2400">
              <a:solidFill>
                <a:srgbClr val="CC0000"/>
              </a:solidFill>
            </a:endParaRPr>
          </a:p>
        </p:txBody>
      </p:sp>
      <p:pic>
        <p:nvPicPr>
          <p:cNvPr id="911" name="Google Shape;911;g6ecdf0d300_0_261"/>
          <p:cNvPicPr preferRelativeResize="0"/>
          <p:nvPr/>
        </p:nvPicPr>
        <p:blipFill>
          <a:blip r:embed="rId3">
            <a:alphaModFix/>
          </a:blip>
          <a:stretch>
            <a:fillRect/>
          </a:stretch>
        </p:blipFill>
        <p:spPr>
          <a:xfrm>
            <a:off x="522525" y="3539526"/>
            <a:ext cx="1742799" cy="848349"/>
          </a:xfrm>
          <a:prstGeom prst="rect">
            <a:avLst/>
          </a:prstGeom>
          <a:noFill/>
          <a:ln>
            <a:noFill/>
          </a:ln>
        </p:spPr>
      </p:pic>
      <p:sp>
        <p:nvSpPr>
          <p:cNvPr id="912" name="Google Shape;912;g6ecdf0d300_0_261"/>
          <p:cNvSpPr/>
          <p:nvPr/>
        </p:nvSpPr>
        <p:spPr>
          <a:xfrm>
            <a:off x="559300" y="35982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pic>
        <p:nvPicPr>
          <p:cNvPr id="913" name="Google Shape;913;g6ecdf0d300_0_261"/>
          <p:cNvPicPr preferRelativeResize="0"/>
          <p:nvPr/>
        </p:nvPicPr>
        <p:blipFill>
          <a:blip r:embed="rId4">
            <a:alphaModFix/>
          </a:blip>
          <a:stretch>
            <a:fillRect/>
          </a:stretch>
        </p:blipFill>
        <p:spPr>
          <a:xfrm>
            <a:off x="616075" y="5161225"/>
            <a:ext cx="1742801" cy="806150"/>
          </a:xfrm>
          <a:prstGeom prst="rect">
            <a:avLst/>
          </a:prstGeom>
          <a:noFill/>
          <a:ln>
            <a:noFill/>
          </a:ln>
        </p:spPr>
      </p:pic>
      <p:sp>
        <p:nvSpPr>
          <p:cNvPr id="914" name="Google Shape;914;g6ecdf0d300_0_261"/>
          <p:cNvSpPr/>
          <p:nvPr/>
        </p:nvSpPr>
        <p:spPr>
          <a:xfrm>
            <a:off x="578225" y="510812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n</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915" name="Google Shape;915;g6ecdf0d300_0_261"/>
          <p:cNvSpPr txBox="1"/>
          <p:nvPr>
            <p:ph idx="1" type="body"/>
          </p:nvPr>
        </p:nvSpPr>
        <p:spPr>
          <a:xfrm>
            <a:off x="1111000" y="4387875"/>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916" name="Google Shape;916;g6ecdf0d300_0_261"/>
          <p:cNvSpPr txBox="1"/>
          <p:nvPr/>
        </p:nvSpPr>
        <p:spPr>
          <a:xfrm>
            <a:off x="7411300" y="2905250"/>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head</a:t>
            </a:r>
            <a:endParaRPr>
              <a:latin typeface="Gill Sans"/>
              <a:ea typeface="Gill Sans"/>
              <a:cs typeface="Gill Sans"/>
              <a:sym typeface="Gill Sans"/>
            </a:endParaRPr>
          </a:p>
        </p:txBody>
      </p:sp>
      <p:sp>
        <p:nvSpPr>
          <p:cNvPr id="917" name="Google Shape;917;g6ecdf0d300_0_261"/>
          <p:cNvSpPr txBox="1"/>
          <p:nvPr>
            <p:ph idx="1" type="body"/>
          </p:nvPr>
        </p:nvSpPr>
        <p:spPr>
          <a:xfrm>
            <a:off x="5666825" y="3228900"/>
            <a:ext cx="639300" cy="806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t>
            </a:r>
            <a:endParaRPr/>
          </a:p>
        </p:txBody>
      </p:sp>
      <p:sp>
        <p:nvSpPr>
          <p:cNvPr id="918" name="Google Shape;918;g6ecdf0d300_0_261"/>
          <p:cNvSpPr/>
          <p:nvPr/>
        </p:nvSpPr>
        <p:spPr>
          <a:xfrm>
            <a:off x="3543400" y="1690825"/>
            <a:ext cx="1319700" cy="106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G</a:t>
            </a:r>
            <a:r>
              <a:rPr lang="en-US" sz="2400">
                <a:solidFill>
                  <a:schemeClr val="dk1"/>
                </a:solidFill>
                <a:latin typeface="Gill Sans"/>
                <a:ea typeface="Gill Sans"/>
                <a:cs typeface="Gill Sans"/>
                <a:sym typeface="Gill Sans"/>
              </a:rPr>
              <a:t>in</a:t>
            </a:r>
            <a:endParaRPr/>
          </a:p>
        </p:txBody>
      </p:sp>
      <p:pic>
        <p:nvPicPr>
          <p:cNvPr id="919" name="Google Shape;919;g6ecdf0d300_0_261"/>
          <p:cNvPicPr preferRelativeResize="0"/>
          <p:nvPr/>
        </p:nvPicPr>
        <p:blipFill>
          <a:blip r:embed="rId4">
            <a:alphaModFix/>
          </a:blip>
          <a:stretch>
            <a:fillRect/>
          </a:stretch>
        </p:blipFill>
        <p:spPr>
          <a:xfrm>
            <a:off x="3350775" y="1953875"/>
            <a:ext cx="1742801" cy="806150"/>
          </a:xfrm>
          <a:prstGeom prst="rect">
            <a:avLst/>
          </a:prstGeom>
          <a:noFill/>
          <a:ln>
            <a:noFill/>
          </a:ln>
        </p:spPr>
      </p:pic>
      <p:sp>
        <p:nvSpPr>
          <p:cNvPr id="920" name="Google Shape;920;g6ecdf0d300_0_261"/>
          <p:cNvSpPr/>
          <p:nvPr/>
        </p:nvSpPr>
        <p:spPr>
          <a:xfrm>
            <a:off x="3312925" y="1900775"/>
            <a:ext cx="1742700" cy="806100"/>
          </a:xfrm>
          <a:prstGeom prst="rect">
            <a:avLst/>
          </a:prstGeom>
          <a:solidFill>
            <a:srgbClr val="FDC5AA">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S</a:t>
            </a:r>
            <a:r>
              <a:rPr lang="en-US" sz="1800">
                <a:solidFill>
                  <a:schemeClr val="dk1"/>
                </a:solidFill>
                <a:latin typeface="Gill Sans"/>
                <a:ea typeface="Gill Sans"/>
                <a:cs typeface="Gill Sans"/>
                <a:sym typeface="Gill Sans"/>
              </a:rPr>
              <a:t>1</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921" name="Google Shape;921;g6ecdf0d300_0_261"/>
          <p:cNvSpPr/>
          <p:nvPr/>
        </p:nvSpPr>
        <p:spPr>
          <a:xfrm>
            <a:off x="5593900" y="4845025"/>
            <a:ext cx="1864500" cy="10692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400">
                <a:solidFill>
                  <a:schemeClr val="dk1"/>
                </a:solidFill>
                <a:latin typeface="Gill Sans"/>
                <a:ea typeface="Gill Sans"/>
                <a:cs typeface="Gill Sans"/>
                <a:sym typeface="Gill Sans"/>
              </a:rPr>
              <a:t>valid?</a:t>
            </a:r>
            <a:endParaRPr sz="2400"/>
          </a:p>
        </p:txBody>
      </p:sp>
      <p:cxnSp>
        <p:nvCxnSpPr>
          <p:cNvPr id="922" name="Google Shape;922;g6ecdf0d300_0_261"/>
          <p:cNvCxnSpPr>
            <a:stCxn id="909" idx="3"/>
            <a:endCxn id="921" idx="1"/>
          </p:cNvCxnSpPr>
          <p:nvPr/>
        </p:nvCxnSpPr>
        <p:spPr>
          <a:xfrm>
            <a:off x="4842150" y="5379625"/>
            <a:ext cx="751800" cy="0"/>
          </a:xfrm>
          <a:prstGeom prst="straightConnector1">
            <a:avLst/>
          </a:prstGeom>
          <a:noFill/>
          <a:ln cap="flat" cmpd="sng" w="9525">
            <a:solidFill>
              <a:schemeClr val="dk2"/>
            </a:solidFill>
            <a:prstDash val="solid"/>
            <a:round/>
            <a:headEnd len="med" w="med" type="none"/>
            <a:tailEnd len="med" w="med" type="triangle"/>
          </a:ln>
        </p:spPr>
      </p:cxnSp>
      <p:cxnSp>
        <p:nvCxnSpPr>
          <p:cNvPr id="923" name="Google Shape;923;g6ecdf0d300_0_261"/>
          <p:cNvCxnSpPr>
            <a:stCxn id="921" idx="0"/>
          </p:cNvCxnSpPr>
          <p:nvPr/>
        </p:nvCxnSpPr>
        <p:spPr>
          <a:xfrm rot="10800000">
            <a:off x="6518050" y="4390825"/>
            <a:ext cx="8100" cy="45420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g6ecdf0d300_0_261"/>
          <p:cNvSpPr txBox="1"/>
          <p:nvPr/>
        </p:nvSpPr>
        <p:spPr>
          <a:xfrm>
            <a:off x="6614300" y="436652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N</a:t>
            </a:r>
            <a:endParaRPr>
              <a:latin typeface="Gill Sans"/>
              <a:ea typeface="Gill Sans"/>
              <a:cs typeface="Gill Sans"/>
              <a:sym typeface="Gill Sans"/>
            </a:endParaRPr>
          </a:p>
        </p:txBody>
      </p:sp>
      <p:sp>
        <p:nvSpPr>
          <p:cNvPr id="925" name="Google Shape;925;g6ecdf0d300_0_261"/>
          <p:cNvSpPr/>
          <p:nvPr/>
        </p:nvSpPr>
        <p:spPr>
          <a:xfrm>
            <a:off x="5862250" y="3863725"/>
            <a:ext cx="1319700" cy="502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thrown</a:t>
            </a:r>
            <a:endParaRPr/>
          </a:p>
        </p:txBody>
      </p:sp>
      <p:cxnSp>
        <p:nvCxnSpPr>
          <p:cNvPr id="926" name="Google Shape;926;g6ecdf0d300_0_261"/>
          <p:cNvCxnSpPr/>
          <p:nvPr/>
        </p:nvCxnSpPr>
        <p:spPr>
          <a:xfrm>
            <a:off x="7454350" y="5379625"/>
            <a:ext cx="751800" cy="0"/>
          </a:xfrm>
          <a:prstGeom prst="straightConnector1">
            <a:avLst/>
          </a:prstGeom>
          <a:noFill/>
          <a:ln cap="flat" cmpd="sng" w="9525">
            <a:solidFill>
              <a:schemeClr val="dk2"/>
            </a:solidFill>
            <a:prstDash val="solid"/>
            <a:round/>
            <a:headEnd len="med" w="med" type="none"/>
            <a:tailEnd len="med" w="med" type="triangle"/>
          </a:ln>
        </p:spPr>
      </p:cxnSp>
      <p:sp>
        <p:nvSpPr>
          <p:cNvPr id="927" name="Google Shape;927;g6ecdf0d300_0_261"/>
          <p:cNvSpPr txBox="1"/>
          <p:nvPr/>
        </p:nvSpPr>
        <p:spPr>
          <a:xfrm>
            <a:off x="7563700" y="5021675"/>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Gill Sans"/>
                <a:ea typeface="Gill Sans"/>
                <a:cs typeface="Gill Sans"/>
                <a:sym typeface="Gill Sans"/>
              </a:rPr>
              <a:t>Y</a:t>
            </a:r>
            <a:endParaRPr>
              <a:latin typeface="Gill Sans"/>
              <a:ea typeface="Gill Sans"/>
              <a:cs typeface="Gill Sans"/>
              <a:sym typeface="Gill Sans"/>
            </a:endParaRPr>
          </a:p>
        </p:txBody>
      </p:sp>
      <p:sp>
        <p:nvSpPr>
          <p:cNvPr id="928" name="Google Shape;928;g6ecdf0d300_0_261"/>
          <p:cNvSpPr/>
          <p:nvPr/>
        </p:nvSpPr>
        <p:spPr>
          <a:xfrm>
            <a:off x="8210150" y="4976563"/>
            <a:ext cx="1319700" cy="806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chemeClr val="dk1"/>
                </a:solidFill>
                <a:latin typeface="Gill Sans"/>
                <a:ea typeface="Gill Sans"/>
                <a:cs typeface="Gill Sans"/>
                <a:sym typeface="Gill Sans"/>
              </a:rPr>
              <a:t>Cost Model</a:t>
            </a:r>
            <a:endParaRPr/>
          </a:p>
        </p:txBody>
      </p:sp>
      <p:sp>
        <p:nvSpPr>
          <p:cNvPr id="929" name="Google Shape;929;g6ecdf0d300_0_261"/>
          <p:cNvSpPr txBox="1"/>
          <p:nvPr/>
        </p:nvSpPr>
        <p:spPr>
          <a:xfrm>
            <a:off x="9533850" y="4658425"/>
            <a:ext cx="16341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Optimal?</a:t>
            </a:r>
            <a:endParaRPr sz="2400">
              <a:latin typeface="Gill Sans"/>
              <a:ea typeface="Gill Sans"/>
              <a:cs typeface="Gill Sans"/>
              <a:sym typeface="Gill Sans"/>
            </a:endParaRPr>
          </a:p>
        </p:txBody>
      </p:sp>
      <p:sp>
        <p:nvSpPr>
          <p:cNvPr id="930" name="Google Shape;930;g6ecdf0d300_0_261"/>
          <p:cNvSpPr txBox="1"/>
          <p:nvPr/>
        </p:nvSpPr>
        <p:spPr>
          <a:xfrm>
            <a:off x="9533850" y="5312900"/>
            <a:ext cx="30750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Gill Sans"/>
                <a:ea typeface="Gill Sans"/>
                <a:cs typeface="Gill Sans"/>
                <a:sym typeface="Gill Sans"/>
              </a:rPr>
              <a:t>&lt;=</a:t>
            </a:r>
            <a:r>
              <a:rPr lang="en-US" sz="3000">
                <a:solidFill>
                  <a:srgbClr val="222222"/>
                </a:solidFill>
                <a:highlight>
                  <a:srgbClr val="F9F9F9"/>
                </a:highlight>
                <a:latin typeface="Times New Roman"/>
                <a:ea typeface="Times New Roman"/>
                <a:cs typeface="Times New Roman"/>
                <a:sym typeface="Times New Roman"/>
              </a:rPr>
              <a:t>α </a:t>
            </a:r>
            <a:r>
              <a:rPr lang="en-US" sz="2400">
                <a:solidFill>
                  <a:schemeClr val="dk1"/>
                </a:solidFill>
                <a:latin typeface="Gill Sans"/>
                <a:ea typeface="Gill Sans"/>
                <a:cs typeface="Gill Sans"/>
                <a:sym typeface="Gill Sans"/>
              </a:rPr>
              <a:t>optimal cost?</a:t>
            </a:r>
            <a:endParaRPr sz="3000">
              <a:latin typeface="Times New Roman"/>
              <a:ea typeface="Times New Roman"/>
              <a:cs typeface="Times New Roman"/>
              <a:sym typeface="Times New Roman"/>
            </a:endParaRPr>
          </a:p>
        </p:txBody>
      </p:sp>
      <p:pic>
        <p:nvPicPr>
          <p:cNvPr id="931" name="Google Shape;931;g6ecdf0d300_0_261"/>
          <p:cNvPicPr preferRelativeResize="0"/>
          <p:nvPr/>
        </p:nvPicPr>
        <p:blipFill rotWithShape="1">
          <a:blip r:embed="rId5">
            <a:alphaModFix/>
          </a:blip>
          <a:srcRect b="0" l="0" r="0" t="52887"/>
          <a:stretch/>
        </p:blipFill>
        <p:spPr>
          <a:xfrm>
            <a:off x="3488887" y="1868600"/>
            <a:ext cx="1386700" cy="870427"/>
          </a:xfrm>
          <a:prstGeom prst="rect">
            <a:avLst/>
          </a:prstGeom>
          <a:noFill/>
          <a:ln>
            <a:noFill/>
          </a:ln>
        </p:spPr>
      </p:pic>
      <p:sp>
        <p:nvSpPr>
          <p:cNvPr id="932" name="Google Shape;932;g6ecdf0d300_0_261"/>
          <p:cNvSpPr/>
          <p:nvPr/>
        </p:nvSpPr>
        <p:spPr>
          <a:xfrm>
            <a:off x="3592013" y="1900738"/>
            <a:ext cx="1283700" cy="806100"/>
          </a:xfrm>
          <a:prstGeom prst="rect">
            <a:avLst/>
          </a:prstGeom>
          <a:solidFill>
            <a:srgbClr val="AAD4FD">
              <a:alpha val="45100"/>
            </a:srgbClr>
          </a:solidFill>
          <a:ln>
            <a:noFill/>
          </a:ln>
        </p:spPr>
        <p:txBody>
          <a:bodyPr anchorCtr="0" anchor="ctr" bIns="91425" lIns="91425" spcFirstLastPara="1" rIns="91425" wrap="square" tIns="91425">
            <a:noAutofit/>
          </a:bodyPr>
          <a:lstStyle/>
          <a:p>
            <a:pPr indent="0" lvl="0" marL="0" rtl="0" algn="ctr">
              <a:lnSpc>
                <a:spcPct val="90000"/>
              </a:lnSpc>
              <a:spcBef>
                <a:spcPts val="1000"/>
              </a:spcBef>
              <a:spcAft>
                <a:spcPts val="0"/>
              </a:spcAft>
              <a:buNone/>
            </a:pPr>
            <a:r>
              <a:rPr lang="en-US" sz="2800">
                <a:solidFill>
                  <a:schemeClr val="dk1"/>
                </a:solidFill>
                <a:latin typeface="Gill Sans"/>
                <a:ea typeface="Gill Sans"/>
                <a:cs typeface="Gill Sans"/>
                <a:sym typeface="Gill Sans"/>
              </a:rPr>
              <a:t>l</a:t>
            </a:r>
            <a:r>
              <a:rPr lang="en-US" sz="1800">
                <a:solidFill>
                  <a:schemeClr val="dk1"/>
                </a:solidFill>
                <a:latin typeface="Gill Sans"/>
                <a:ea typeface="Gill Sans"/>
                <a:cs typeface="Gill Sans"/>
                <a:sym typeface="Gill Sans"/>
              </a:rPr>
              <a:t>2</a:t>
            </a:r>
            <a:endParaRPr sz="1800">
              <a:solidFill>
                <a:schemeClr val="dk1"/>
              </a:solidFill>
              <a:latin typeface="Gill Sans"/>
              <a:ea typeface="Gill Sans"/>
              <a:cs typeface="Gill Sans"/>
              <a:sym typeface="Gill Sans"/>
            </a:endParaRPr>
          </a:p>
          <a:p>
            <a:pPr indent="0" lvl="0" marL="0" rtl="0" algn="l">
              <a:spcBef>
                <a:spcPts val="0"/>
              </a:spcBef>
              <a:spcAft>
                <a:spcPts val="0"/>
              </a:spcAft>
              <a:buNone/>
            </a:pPr>
            <a:r>
              <a:t/>
            </a:r>
            <a:endParaRPr/>
          </a:p>
        </p:txBody>
      </p:sp>
      <p:sp>
        <p:nvSpPr>
          <p:cNvPr id="933" name="Google Shape;933;g6ecdf0d300_0_261"/>
          <p:cNvSpPr txBox="1"/>
          <p:nvPr/>
        </p:nvSpPr>
        <p:spPr>
          <a:xfrm>
            <a:off x="10515900" y="5812188"/>
            <a:ext cx="837900" cy="5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38761D"/>
                </a:solidFill>
                <a:latin typeface="Gill Sans"/>
                <a:ea typeface="Gill Sans"/>
                <a:cs typeface="Gill Sans"/>
                <a:sym typeface="Gill Sans"/>
              </a:rPr>
              <a:t>Y</a:t>
            </a:r>
            <a:endParaRPr b="1" sz="2400">
              <a:solidFill>
                <a:srgbClr val="38761D"/>
              </a:solidFill>
              <a:latin typeface="Gill Sans"/>
              <a:ea typeface="Gill Sans"/>
              <a:cs typeface="Gill Sans"/>
              <a:sym typeface="Gill Sans"/>
            </a:endParaRPr>
          </a:p>
        </p:txBody>
      </p:sp>
      <p:sp>
        <p:nvSpPr>
          <p:cNvPr id="934" name="Google Shape;934;g6ecdf0d300_0_261"/>
          <p:cNvSpPr/>
          <p:nvPr/>
        </p:nvSpPr>
        <p:spPr>
          <a:xfrm>
            <a:off x="8099325" y="4817675"/>
            <a:ext cx="1508100" cy="1041300"/>
          </a:xfrm>
          <a:prstGeom prst="roundRect">
            <a:avLst>
              <a:gd fmla="val 16667" name="adj"/>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9" name="Shape 939"/>
        <p:cNvGrpSpPr/>
        <p:nvPr/>
      </p:nvGrpSpPr>
      <p:grpSpPr>
        <a:xfrm>
          <a:off x="0" y="0"/>
          <a:ext cx="0" cy="0"/>
          <a:chOff x="0" y="0"/>
          <a:chExt cx="0" cy="0"/>
        </a:xfrm>
      </p:grpSpPr>
      <p:sp>
        <p:nvSpPr>
          <p:cNvPr id="940" name="Google Shape;940;g7d91d80004_1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Solution: </a:t>
            </a:r>
            <a:r>
              <a:rPr lang="en-US" sz="3000"/>
              <a:t>Cost Model</a:t>
            </a:r>
            <a:endParaRPr sz="3000"/>
          </a:p>
        </p:txBody>
      </p:sp>
      <p:sp>
        <p:nvSpPr>
          <p:cNvPr id="941" name="Google Shape;941;g7d91d80004_1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42" name="Google Shape;942;g7d91d80004_1_0"/>
          <p:cNvSpPr txBox="1"/>
          <p:nvPr>
            <p:ph idx="1" type="body"/>
          </p:nvPr>
        </p:nvSpPr>
        <p:spPr>
          <a:xfrm>
            <a:off x="838200" y="1775675"/>
            <a:ext cx="101595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Measure the execution time of an operator</a:t>
            </a:r>
            <a:endParaRPr/>
          </a:p>
          <a:p>
            <a:pPr indent="-342900" lvl="1" marL="914400" rtl="0" algn="l">
              <a:spcBef>
                <a:spcPts val="0"/>
              </a:spcBef>
              <a:spcAft>
                <a:spcPts val="0"/>
              </a:spcAft>
              <a:buSzPts val="1800"/>
              <a:buChar char="•"/>
            </a:pPr>
            <a:r>
              <a:rPr lang="en-US"/>
              <a:t>for each configuration (e.g. stride &amp; padding for conv)</a:t>
            </a:r>
            <a:endParaRPr/>
          </a:p>
          <a:p>
            <a:pPr indent="-342900" lvl="1" marL="914400" rtl="0" algn="l">
              <a:spcBef>
                <a:spcPts val="0"/>
              </a:spcBef>
              <a:spcAft>
                <a:spcPts val="0"/>
              </a:spcAft>
              <a:buSzPts val="1800"/>
              <a:buChar char="•"/>
            </a:pPr>
            <a:r>
              <a:rPr lang="en-US"/>
              <a:t>for each data layout</a:t>
            </a:r>
            <a:endParaRPr/>
          </a:p>
          <a:p>
            <a:pPr indent="-342900" lvl="0" marL="457200" rtl="0" algn="l">
              <a:spcBef>
                <a:spcPts val="0"/>
              </a:spcBef>
              <a:spcAft>
                <a:spcPts val="0"/>
              </a:spcAft>
              <a:buSzPts val="1800"/>
              <a:buChar char="•"/>
            </a:pPr>
            <a:r>
              <a:rPr lang="en-US"/>
              <a:t>Cost(Graph) = sum of individual operator execution time</a:t>
            </a:r>
            <a:endParaRPr/>
          </a:p>
          <a:p>
            <a:pPr indent="0" lvl="0" marL="0" rtl="0" algn="l">
              <a:spcBef>
                <a:spcPts val="100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Google Shape;948;g7d91d80004_2_0"/>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a:t>
            </a:r>
            <a:r>
              <a:rPr lang="en-US"/>
              <a:t>: </a:t>
            </a:r>
            <a:r>
              <a:rPr lang="en-US" sz="3000"/>
              <a:t>generate and verify</a:t>
            </a:r>
            <a:endParaRPr sz="3000"/>
          </a:p>
        </p:txBody>
      </p:sp>
      <p:sp>
        <p:nvSpPr>
          <p:cNvPr id="949" name="Google Shape;949;g7d91d80004_2_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0" name="Google Shape;950;g7d91d80004_2_0"/>
          <p:cNvSpPr txBox="1"/>
          <p:nvPr>
            <p:ph idx="1" type="body"/>
          </p:nvPr>
        </p:nvSpPr>
        <p:spPr>
          <a:xfrm>
            <a:off x="838200" y="1775675"/>
            <a:ext cx="101595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Automatically</a:t>
            </a:r>
            <a:r>
              <a:rPr lang="en-US"/>
              <a:t> generate and verify</a:t>
            </a:r>
            <a:endParaRPr/>
          </a:p>
          <a:p>
            <a:pPr indent="-381000" lvl="1" marL="914400" rtl="0" algn="l">
              <a:spcBef>
                <a:spcPts val="0"/>
              </a:spcBef>
              <a:spcAft>
                <a:spcPts val="0"/>
              </a:spcAft>
              <a:buSzPts val="2400"/>
              <a:buChar char="•"/>
            </a:pPr>
            <a:r>
              <a:rPr lang="en-US"/>
              <a:t>graph subst. with up to 4 nodes</a:t>
            </a:r>
            <a:endParaRPr>
              <a:solidFill>
                <a:srgbClr val="222222"/>
              </a:solidFill>
              <a:latin typeface="Times New Roman"/>
              <a:ea typeface="Times New Roman"/>
              <a:cs typeface="Times New Roman"/>
              <a:sym typeface="Times New Roman"/>
            </a:endParaRPr>
          </a:p>
          <a:p>
            <a:pPr indent="-381000" lvl="1" marL="914400" rtl="0" algn="l">
              <a:lnSpc>
                <a:spcPct val="100000"/>
              </a:lnSpc>
              <a:spcBef>
                <a:spcPts val="0"/>
              </a:spcBef>
              <a:spcAft>
                <a:spcPts val="0"/>
              </a:spcAft>
              <a:buClr>
                <a:srgbClr val="222222"/>
              </a:buClr>
              <a:buSzPts val="2400"/>
              <a:buFont typeface="Times New Roman"/>
              <a:buChar char="•"/>
            </a:pPr>
            <a:r>
              <a:rPr lang="en-US"/>
              <a:t>5 minutes</a:t>
            </a:r>
            <a:endParaRPr/>
          </a:p>
          <a:p>
            <a:pPr indent="-342900" lvl="0" marL="457200" rtl="0" algn="l">
              <a:lnSpc>
                <a:spcPct val="100000"/>
              </a:lnSpc>
              <a:spcBef>
                <a:spcPts val="0"/>
              </a:spcBef>
              <a:spcAft>
                <a:spcPts val="0"/>
              </a:spcAft>
              <a:buSzPts val="1800"/>
              <a:buChar char="•"/>
            </a:pPr>
            <a:r>
              <a:rPr lang="en-US"/>
              <a:t>Graph subst. with more than 5 nodes</a:t>
            </a:r>
            <a:endParaRPr/>
          </a:p>
          <a:p>
            <a:pPr indent="-381000" lvl="1" marL="914400" rtl="0" algn="l">
              <a:lnSpc>
                <a:spcPct val="100000"/>
              </a:lnSpc>
              <a:spcBef>
                <a:spcPts val="0"/>
              </a:spcBef>
              <a:spcAft>
                <a:spcPts val="0"/>
              </a:spcAft>
              <a:buSzPts val="2400"/>
              <a:buChar char="•"/>
            </a:pPr>
            <a:r>
              <a:rPr lang="en-US"/>
              <a:t>Cannot fit in memory =&gt; Distributed generator needed!</a:t>
            </a:r>
            <a:endParaRPr/>
          </a:p>
          <a:p>
            <a:pPr indent="0" lvl="0" marL="0" rtl="0" algn="l">
              <a:spcBef>
                <a:spcPts val="1000"/>
              </a:spcBef>
              <a:spcAft>
                <a:spcPts val="0"/>
              </a:spcAft>
              <a:buNone/>
            </a:pPr>
            <a:r>
              <a:t/>
            </a:r>
            <a:endParaRPr/>
          </a:p>
        </p:txBody>
      </p:sp>
      <p:pic>
        <p:nvPicPr>
          <p:cNvPr id="951" name="Google Shape;951;g7d91d80004_2_0"/>
          <p:cNvPicPr preferRelativeResize="0"/>
          <p:nvPr/>
        </p:nvPicPr>
        <p:blipFill>
          <a:blip r:embed="rId3">
            <a:alphaModFix/>
          </a:blip>
          <a:stretch>
            <a:fillRect/>
          </a:stretch>
        </p:blipFill>
        <p:spPr>
          <a:xfrm>
            <a:off x="3082600" y="4569225"/>
            <a:ext cx="6026794" cy="1787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g7d91d80004_2_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 </a:t>
            </a:r>
            <a:r>
              <a:rPr lang="en-US" sz="3000"/>
              <a:t>end-to-end inference</a:t>
            </a:r>
            <a:endParaRPr sz="3000"/>
          </a:p>
        </p:txBody>
      </p:sp>
      <p:sp>
        <p:nvSpPr>
          <p:cNvPr id="958" name="Google Shape;958;g7d91d80004_2_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59" name="Google Shape;959;g7d91d80004_2_8"/>
          <p:cNvSpPr txBox="1"/>
          <p:nvPr>
            <p:ph idx="1" type="body"/>
          </p:nvPr>
        </p:nvSpPr>
        <p:spPr>
          <a:xfrm>
            <a:off x="838200" y="1775675"/>
            <a:ext cx="10159500" cy="29904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1.3x-2.8x speedup w/ cuDNN, 1.1x to 1.8x speedup w/ TVM</a:t>
            </a:r>
            <a:endParaRPr/>
          </a:p>
        </p:txBody>
      </p:sp>
      <p:pic>
        <p:nvPicPr>
          <p:cNvPr id="960" name="Google Shape;960;g7d91d80004_2_8"/>
          <p:cNvPicPr preferRelativeResize="0"/>
          <p:nvPr/>
        </p:nvPicPr>
        <p:blipFill>
          <a:blip r:embed="rId3">
            <a:alphaModFix/>
          </a:blip>
          <a:stretch>
            <a:fillRect/>
          </a:stretch>
        </p:blipFill>
        <p:spPr>
          <a:xfrm>
            <a:off x="129063" y="2588951"/>
            <a:ext cx="11933875" cy="3613875"/>
          </a:xfrm>
          <a:prstGeom prst="rect">
            <a:avLst/>
          </a:prstGeom>
          <a:noFill/>
          <a:ln>
            <a:noFill/>
          </a:ln>
        </p:spPr>
      </p:pic>
      <p:sp>
        <p:nvSpPr>
          <p:cNvPr id="961" name="Google Shape;961;g7d91d80004_2_8"/>
          <p:cNvSpPr txBox="1"/>
          <p:nvPr/>
        </p:nvSpPr>
        <p:spPr>
          <a:xfrm>
            <a:off x="610625" y="6171150"/>
            <a:ext cx="60123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Gill Sans"/>
                <a:ea typeface="Gill Sans"/>
                <a:cs typeface="Gill Sans"/>
                <a:sym typeface="Gill Sans"/>
              </a:rPr>
              <a:t>ResNet-50 is heavily optimized by existing DNN frameworks</a:t>
            </a:r>
            <a:endParaRPr sz="1800">
              <a:latin typeface="Gill Sans"/>
              <a:ea typeface="Gill Sans"/>
              <a:cs typeface="Gill Sans"/>
              <a:sym typeface="Gill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g7d91d80004_2_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Evaluation: </a:t>
            </a:r>
            <a:r>
              <a:rPr lang="en-US" sz="3000"/>
              <a:t>used substitutions, scaleup &amp; joint opt.</a:t>
            </a:r>
            <a:endParaRPr sz="3000"/>
          </a:p>
        </p:txBody>
      </p:sp>
      <p:sp>
        <p:nvSpPr>
          <p:cNvPr id="968" name="Google Shape;968;g7d91d80004_2_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969" name="Google Shape;969;g7d91d80004_2_19"/>
          <p:cNvPicPr preferRelativeResize="0"/>
          <p:nvPr/>
        </p:nvPicPr>
        <p:blipFill>
          <a:blip r:embed="rId3">
            <a:alphaModFix/>
          </a:blip>
          <a:stretch>
            <a:fillRect/>
          </a:stretch>
        </p:blipFill>
        <p:spPr>
          <a:xfrm>
            <a:off x="152400" y="1386025"/>
            <a:ext cx="11887196" cy="2361339"/>
          </a:xfrm>
          <a:prstGeom prst="rect">
            <a:avLst/>
          </a:prstGeom>
          <a:noFill/>
          <a:ln>
            <a:noFill/>
          </a:ln>
        </p:spPr>
      </p:pic>
      <p:pic>
        <p:nvPicPr>
          <p:cNvPr id="970" name="Google Shape;970;g7d91d80004_2_19"/>
          <p:cNvPicPr preferRelativeResize="0"/>
          <p:nvPr/>
        </p:nvPicPr>
        <p:blipFill>
          <a:blip r:embed="rId4">
            <a:alphaModFix/>
          </a:blip>
          <a:stretch>
            <a:fillRect/>
          </a:stretch>
        </p:blipFill>
        <p:spPr>
          <a:xfrm>
            <a:off x="838200" y="3552575"/>
            <a:ext cx="4131824" cy="3305425"/>
          </a:xfrm>
          <a:prstGeom prst="rect">
            <a:avLst/>
          </a:prstGeom>
          <a:noFill/>
          <a:ln>
            <a:noFill/>
          </a:ln>
        </p:spPr>
      </p:pic>
      <p:pic>
        <p:nvPicPr>
          <p:cNvPr id="971" name="Google Shape;971;g7d91d80004_2_19"/>
          <p:cNvPicPr preferRelativeResize="0"/>
          <p:nvPr/>
        </p:nvPicPr>
        <p:blipFill>
          <a:blip r:embed="rId5">
            <a:alphaModFix/>
          </a:blip>
          <a:stretch>
            <a:fillRect/>
          </a:stretch>
        </p:blipFill>
        <p:spPr>
          <a:xfrm>
            <a:off x="7284078" y="3547816"/>
            <a:ext cx="4069725" cy="315778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g6ecdf0d300_0_3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a:t>
            </a:r>
            <a:endParaRPr sz="3000"/>
          </a:p>
        </p:txBody>
      </p:sp>
      <p:sp>
        <p:nvSpPr>
          <p:cNvPr id="978" name="Google Shape;978;g6ecdf0d300_0_3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79" name="Google Shape;979;g6ecdf0d300_0_338"/>
          <p:cNvSpPr txBox="1"/>
          <p:nvPr>
            <p:ph idx="1" type="body"/>
          </p:nvPr>
        </p:nvSpPr>
        <p:spPr>
          <a:xfrm>
            <a:off x="838200" y="1775675"/>
            <a:ext cx="10159500" cy="422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Automated DNN code generation</a:t>
            </a:r>
            <a:endParaRPr/>
          </a:p>
          <a:p>
            <a:pPr indent="-342900" lvl="1" marL="914400" rtl="0" algn="l">
              <a:spcBef>
                <a:spcPts val="0"/>
              </a:spcBef>
              <a:spcAft>
                <a:spcPts val="0"/>
              </a:spcAft>
              <a:buSzPts val="1800"/>
              <a:buChar char="•"/>
            </a:pPr>
            <a:r>
              <a:rPr lang="en-US"/>
              <a:t>TVM: optimized code for hardware backends (operator level)</a:t>
            </a:r>
            <a:endParaRPr/>
          </a:p>
          <a:p>
            <a:pPr indent="-342900" lvl="1" marL="914400" rtl="0" algn="l">
              <a:spcBef>
                <a:spcPts val="0"/>
              </a:spcBef>
              <a:spcAft>
                <a:spcPts val="0"/>
              </a:spcAft>
              <a:buSzPts val="1800"/>
              <a:buChar char="•"/>
            </a:pPr>
            <a:r>
              <a:rPr lang="en-US"/>
              <a:t>TASO: optimized at a higher graph level</a:t>
            </a:r>
            <a:endParaRPr/>
          </a:p>
          <a:p>
            <a:pPr indent="-342900" lvl="0" marL="457200" rtl="0" algn="l">
              <a:spcBef>
                <a:spcPts val="0"/>
              </a:spcBef>
              <a:spcAft>
                <a:spcPts val="0"/>
              </a:spcAft>
              <a:buSzPts val="1800"/>
              <a:buChar char="•"/>
            </a:pPr>
            <a:r>
              <a:rPr lang="en-US"/>
              <a:t>Automated DNN parallelization</a:t>
            </a:r>
            <a:endParaRPr/>
          </a:p>
          <a:p>
            <a:pPr indent="-342900" lvl="1" marL="914400" rtl="0" algn="l">
              <a:spcBef>
                <a:spcPts val="0"/>
              </a:spcBef>
              <a:spcAft>
                <a:spcPts val="0"/>
              </a:spcAft>
              <a:buSzPts val="1800"/>
              <a:buChar char="•"/>
            </a:pPr>
            <a:r>
              <a:rPr lang="en-US"/>
              <a:t>ColocRL/ FlexFlow: assumed fixed computation graph</a:t>
            </a:r>
            <a:endParaRPr/>
          </a:p>
          <a:p>
            <a:pPr indent="-342900" lvl="1" marL="914400" rtl="0" algn="l">
              <a:spcBef>
                <a:spcPts val="0"/>
              </a:spcBef>
              <a:spcAft>
                <a:spcPts val="0"/>
              </a:spcAft>
              <a:buSzPts val="1800"/>
              <a:buChar char="•"/>
            </a:pPr>
            <a:r>
              <a:rPr lang="en-US"/>
              <a:t>TASO: can support parallelization </a:t>
            </a:r>
            <a:r>
              <a:rPr lang="en-US"/>
              <a:t>techniques</a:t>
            </a:r>
            <a:endParaRPr/>
          </a:p>
          <a:p>
            <a:pPr indent="-342900" lvl="0" marL="457200" rtl="0" algn="l">
              <a:spcBef>
                <a:spcPts val="0"/>
              </a:spcBef>
              <a:spcAft>
                <a:spcPts val="0"/>
              </a:spcAft>
              <a:buSzPts val="1800"/>
              <a:buChar char="•"/>
            </a:pPr>
            <a:r>
              <a:rPr lang="en-US"/>
              <a:t>Data </a:t>
            </a:r>
            <a:r>
              <a:rPr lang="en-US"/>
              <a:t>layout</a:t>
            </a:r>
            <a:r>
              <a:rPr lang="en-US"/>
              <a:t> optimization</a:t>
            </a:r>
            <a:endParaRPr/>
          </a:p>
          <a:p>
            <a:pPr indent="-342900" lvl="1" marL="914400" rtl="0" algn="l">
              <a:spcBef>
                <a:spcPts val="0"/>
              </a:spcBef>
              <a:spcAft>
                <a:spcPts val="0"/>
              </a:spcAft>
              <a:buSzPts val="1800"/>
              <a:buChar char="•"/>
            </a:pPr>
            <a:r>
              <a:rPr lang="en-US"/>
              <a:t>TASO: joint optimization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g7d91d80004_2_3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Limitation</a:t>
            </a:r>
            <a:endParaRPr sz="3000"/>
          </a:p>
        </p:txBody>
      </p:sp>
      <p:sp>
        <p:nvSpPr>
          <p:cNvPr id="986" name="Google Shape;986;g7d91d80004_2_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87" name="Google Shape;987;g7d91d80004_2_31"/>
          <p:cNvSpPr txBox="1"/>
          <p:nvPr>
            <p:ph idx="1" type="body"/>
          </p:nvPr>
        </p:nvSpPr>
        <p:spPr>
          <a:xfrm>
            <a:off x="838200" y="1775675"/>
            <a:ext cx="10159500" cy="422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Reliance on user provided operator properties</a:t>
            </a:r>
            <a:endParaRPr/>
          </a:p>
          <a:p>
            <a:pPr indent="-342900" lvl="1" marL="914400" rtl="0" algn="l">
              <a:spcBef>
                <a:spcPts val="0"/>
              </a:spcBef>
              <a:spcAft>
                <a:spcPts val="0"/>
              </a:spcAft>
              <a:buSzPts val="1800"/>
              <a:buChar char="•"/>
            </a:pPr>
            <a:r>
              <a:rPr lang="en-US"/>
              <a:t>verification</a:t>
            </a:r>
            <a:endParaRPr/>
          </a:p>
          <a:p>
            <a:pPr indent="-342900" lvl="0" marL="457200" rtl="0" algn="l">
              <a:spcBef>
                <a:spcPts val="0"/>
              </a:spcBef>
              <a:spcAft>
                <a:spcPts val="0"/>
              </a:spcAft>
              <a:buSzPts val="1800"/>
              <a:buChar char="•"/>
            </a:pPr>
            <a:r>
              <a:rPr lang="en-US"/>
              <a:t>Scalability</a:t>
            </a:r>
            <a:endParaRPr/>
          </a:p>
          <a:p>
            <a:pPr indent="-342900" lvl="1" marL="914400" rtl="0" algn="l">
              <a:spcBef>
                <a:spcPts val="0"/>
              </a:spcBef>
              <a:spcAft>
                <a:spcPts val="0"/>
              </a:spcAft>
              <a:buSzPts val="1800"/>
              <a:buChar char="•"/>
            </a:pPr>
            <a:r>
              <a:rPr lang="en-US"/>
              <a:t>graphs with more than 4 nodes</a:t>
            </a:r>
            <a:endParaRPr/>
          </a:p>
          <a:p>
            <a:pPr indent="-342900" lvl="1" marL="914400" rtl="0" algn="l">
              <a:spcBef>
                <a:spcPts val="0"/>
              </a:spcBef>
              <a:spcAft>
                <a:spcPts val="0"/>
              </a:spcAft>
              <a:buSzPts val="1800"/>
              <a:buChar char="•"/>
            </a:pPr>
            <a:r>
              <a:rPr lang="en-US"/>
              <a:t>distributed generator / more efficient algorithm</a:t>
            </a:r>
            <a:endParaRPr/>
          </a:p>
          <a:p>
            <a:pPr indent="-342900" lvl="0" marL="457200" rtl="0" algn="l">
              <a:spcBef>
                <a:spcPts val="0"/>
              </a:spcBef>
              <a:spcAft>
                <a:spcPts val="0"/>
              </a:spcAft>
              <a:buSzPts val="1800"/>
              <a:buChar char="•"/>
            </a:pPr>
            <a:r>
              <a:rPr lang="en-US"/>
              <a:t>Combine graph-level and operator-level optimizations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g7d91d80004_2_3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Discussion</a:t>
            </a:r>
            <a:endParaRPr sz="3000"/>
          </a:p>
        </p:txBody>
      </p:sp>
      <p:sp>
        <p:nvSpPr>
          <p:cNvPr id="994" name="Google Shape;994;g7d91d80004_2_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95" name="Google Shape;995;g7d91d80004_2_38"/>
          <p:cNvSpPr txBox="1"/>
          <p:nvPr>
            <p:ph idx="1" type="body"/>
          </p:nvPr>
        </p:nvSpPr>
        <p:spPr>
          <a:xfrm>
            <a:off x="838200" y="1775675"/>
            <a:ext cx="10159500" cy="422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JANUS</a:t>
            </a:r>
            <a:endParaRPr/>
          </a:p>
          <a:p>
            <a:pPr indent="-342900" lvl="1" marL="914400" rtl="0" algn="l">
              <a:spcBef>
                <a:spcPts val="0"/>
              </a:spcBef>
              <a:spcAft>
                <a:spcPts val="0"/>
              </a:spcAft>
              <a:buSzPts val="1800"/>
              <a:buChar char="•"/>
            </a:pPr>
            <a:r>
              <a:rPr lang="en-US"/>
              <a:t>How JANUS react when assumption fails?</a:t>
            </a:r>
            <a:endParaRPr/>
          </a:p>
          <a:p>
            <a:pPr indent="-342900" lvl="1" marL="914400" rtl="0" algn="l">
              <a:spcBef>
                <a:spcPts val="0"/>
              </a:spcBef>
              <a:spcAft>
                <a:spcPts val="0"/>
              </a:spcAft>
              <a:buSzPts val="1800"/>
              <a:buChar char="•"/>
            </a:pPr>
            <a:r>
              <a:rPr lang="en-US"/>
              <a:t>How JANUS deal with Dynamic Type?</a:t>
            </a:r>
            <a:endParaRPr/>
          </a:p>
          <a:p>
            <a:pPr indent="-342900" lvl="1" marL="914400" rtl="0" algn="l">
              <a:spcBef>
                <a:spcPts val="0"/>
              </a:spcBef>
              <a:spcAft>
                <a:spcPts val="0"/>
              </a:spcAft>
              <a:buSzPts val="1800"/>
              <a:buChar char="•"/>
            </a:pPr>
            <a:r>
              <a:rPr lang="en-US"/>
              <a:t>Does JANUS mutate globally accessible states during graph execution or at the end of execution?</a:t>
            </a:r>
            <a:endParaRPr/>
          </a:p>
          <a:p>
            <a:pPr indent="-342900" lvl="0" marL="457200" rtl="0" algn="l">
              <a:spcBef>
                <a:spcPts val="0"/>
              </a:spcBef>
              <a:spcAft>
                <a:spcPts val="0"/>
              </a:spcAft>
              <a:buSzPts val="1800"/>
              <a:buChar char="•"/>
            </a:pPr>
            <a:r>
              <a:rPr lang="en-US"/>
              <a:t>TASO</a:t>
            </a:r>
            <a:endParaRPr/>
          </a:p>
          <a:p>
            <a:pPr indent="-342900" lvl="1" marL="914400" rtl="0" algn="l">
              <a:spcBef>
                <a:spcPts val="0"/>
              </a:spcBef>
              <a:spcAft>
                <a:spcPts val="0"/>
              </a:spcAft>
              <a:buSzPts val="1800"/>
              <a:buChar char="•"/>
            </a:pPr>
            <a:r>
              <a:rPr lang="en-US"/>
              <a:t>Cost Model: factors to consider other than execution time?</a:t>
            </a:r>
            <a:endParaRPr/>
          </a:p>
          <a:p>
            <a:pPr indent="-342900" lvl="1" marL="914400" rtl="0" algn="l">
              <a:spcBef>
                <a:spcPts val="0"/>
              </a:spcBef>
              <a:spcAft>
                <a:spcPts val="0"/>
              </a:spcAft>
              <a:buSzPts val="1800"/>
              <a:buChar char="•"/>
            </a:pPr>
            <a:r>
              <a:rPr lang="en-US"/>
              <a:t>Execution time independent of the size of input tensor?</a:t>
            </a:r>
            <a:endParaRPr/>
          </a:p>
          <a:p>
            <a:pPr indent="-342900" lvl="0" marL="457200" rtl="0" algn="l">
              <a:spcBef>
                <a:spcPts val="0"/>
              </a:spcBef>
              <a:spcAft>
                <a:spcPts val="0"/>
              </a:spcAft>
              <a:buSzPts val="1800"/>
              <a:buChar char="•"/>
            </a:pPr>
            <a:r>
              <a:rPr lang="en-US"/>
              <a:t>What is the relationship between JANUS and TASO?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g7d91d80004_0_5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Challenges</a:t>
            </a:r>
            <a:endParaRPr/>
          </a:p>
        </p:txBody>
      </p:sp>
      <p:sp>
        <p:nvSpPr>
          <p:cNvPr id="148" name="Google Shape;148;g7d91d80004_0_53"/>
          <p:cNvSpPr txBox="1"/>
          <p:nvPr>
            <p:ph idx="1" type="body"/>
          </p:nvPr>
        </p:nvSpPr>
        <p:spPr>
          <a:xfrm>
            <a:off x="381000" y="1825625"/>
            <a:ext cx="6797400" cy="4351200"/>
          </a:xfrm>
          <a:prstGeom prst="rect">
            <a:avLst/>
          </a:prstGeom>
          <a:ln>
            <a:noFill/>
          </a:ln>
        </p:spPr>
        <p:txBody>
          <a:bodyPr anchorCtr="0" anchor="ctr" bIns="45700" lIns="91425" spcFirstLastPara="1" rIns="91425" wrap="square" tIns="45700">
            <a:noAutofit/>
          </a:bodyPr>
          <a:lstStyle/>
          <a:p>
            <a:pPr indent="-342900" lvl="0" marL="457200" rtl="0" algn="l">
              <a:spcBef>
                <a:spcPts val="1000"/>
              </a:spcBef>
              <a:spcAft>
                <a:spcPts val="0"/>
              </a:spcAft>
              <a:buSzPts val="1800"/>
              <a:buChar char="●"/>
            </a:pPr>
            <a:r>
              <a:rPr lang="en-US"/>
              <a:t>D</a:t>
            </a:r>
            <a:r>
              <a:rPr lang="en-US"/>
              <a:t>ataflow graphs consist of a restrictive set of operations, lacking the </a:t>
            </a:r>
            <a:r>
              <a:rPr b="1" lang="en-US"/>
              <a:t>dynamic semantics</a:t>
            </a:r>
            <a:r>
              <a:rPr lang="en-US"/>
              <a:t> of the programming language</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Hard to capture </a:t>
            </a:r>
            <a:r>
              <a:rPr lang="en-US"/>
              <a:t>dynamic semantics</a:t>
            </a:r>
            <a:r>
              <a:rPr lang="en-US"/>
              <a:t> of an imperative DL program </a:t>
            </a:r>
            <a:r>
              <a:rPr b="1" lang="en-US"/>
              <a:t>correctly</a:t>
            </a:r>
            <a:r>
              <a:rPr lang="en-US"/>
              <a:t>:</a:t>
            </a:r>
            <a:endParaRPr/>
          </a:p>
          <a:p>
            <a:pPr indent="-342900" lvl="1" marL="914400" rtl="0" algn="l">
              <a:spcBef>
                <a:spcPts val="0"/>
              </a:spcBef>
              <a:spcAft>
                <a:spcPts val="0"/>
              </a:spcAft>
              <a:buSzPts val="1800"/>
              <a:buAutoNum type="alphaLcPeriod"/>
            </a:pPr>
            <a:r>
              <a:rPr lang="en-US"/>
              <a:t>dynamic control flow (</a:t>
            </a:r>
            <a:r>
              <a:rPr lang="en-US">
                <a:solidFill>
                  <a:srgbClr val="FF0000"/>
                </a:solidFill>
              </a:rPr>
              <a:t>DCF</a:t>
            </a:r>
            <a:r>
              <a:rPr lang="en-US"/>
              <a:t>), e.g. for/while/if</a:t>
            </a:r>
            <a:endParaRPr/>
          </a:p>
          <a:p>
            <a:pPr indent="-342900" lvl="1" marL="914400" rtl="0" algn="l">
              <a:spcBef>
                <a:spcPts val="0"/>
              </a:spcBef>
              <a:spcAft>
                <a:spcPts val="0"/>
              </a:spcAft>
              <a:buSzPts val="1800"/>
              <a:buAutoNum type="alphaLcPeriod"/>
            </a:pPr>
            <a:r>
              <a:rPr lang="en-US"/>
              <a:t>dynamic types (</a:t>
            </a:r>
            <a:r>
              <a:rPr lang="en-US">
                <a:solidFill>
                  <a:srgbClr val="0000FF"/>
                </a:solidFill>
              </a:rPr>
              <a:t>DT</a:t>
            </a:r>
            <a:r>
              <a:rPr lang="en-US"/>
              <a:t>), e.g. list/int/float</a:t>
            </a:r>
            <a:endParaRPr/>
          </a:p>
          <a:p>
            <a:pPr indent="-342900" lvl="1" marL="914400" rtl="0" algn="l">
              <a:spcBef>
                <a:spcPts val="0"/>
              </a:spcBef>
              <a:spcAft>
                <a:spcPts val="0"/>
              </a:spcAft>
              <a:buSzPts val="1800"/>
              <a:buAutoNum type="alphaLcPeriod"/>
            </a:pPr>
            <a:r>
              <a:rPr lang="en-US"/>
              <a:t>impure functions (</a:t>
            </a:r>
            <a:r>
              <a:rPr lang="en-US">
                <a:solidFill>
                  <a:schemeClr val="accent2"/>
                </a:solidFill>
              </a:rPr>
              <a:t>IF</a:t>
            </a:r>
            <a:r>
              <a:rPr lang="en-US"/>
              <a:t>), e.g. __call__/self</a:t>
            </a:r>
            <a:endParaRPr/>
          </a:p>
        </p:txBody>
      </p:sp>
      <p:sp>
        <p:nvSpPr>
          <p:cNvPr id="149" name="Google Shape;149;g7d91d80004_0_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0" name="Google Shape;150;g7d91d80004_0_53"/>
          <p:cNvPicPr preferRelativeResize="0"/>
          <p:nvPr/>
        </p:nvPicPr>
        <p:blipFill>
          <a:blip r:embed="rId3">
            <a:alphaModFix/>
          </a:blip>
          <a:stretch>
            <a:fillRect/>
          </a:stretch>
        </p:blipFill>
        <p:spPr>
          <a:xfrm>
            <a:off x="7055850" y="636988"/>
            <a:ext cx="4799925" cy="5584023"/>
          </a:xfrm>
          <a:prstGeom prst="rect">
            <a:avLst/>
          </a:prstGeom>
          <a:noFill/>
          <a:ln>
            <a:noFill/>
          </a:ln>
        </p:spPr>
      </p:pic>
      <p:sp>
        <p:nvSpPr>
          <p:cNvPr id="151" name="Google Shape;151;g7d91d80004_0_53"/>
          <p:cNvSpPr/>
          <p:nvPr/>
        </p:nvSpPr>
        <p:spPr>
          <a:xfrm>
            <a:off x="7466025" y="3195675"/>
            <a:ext cx="381900" cy="282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7d91d80004_0_53"/>
          <p:cNvSpPr/>
          <p:nvPr/>
        </p:nvSpPr>
        <p:spPr>
          <a:xfrm>
            <a:off x="7861950" y="1739250"/>
            <a:ext cx="367800" cy="282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7d91d80004_0_53"/>
          <p:cNvSpPr/>
          <p:nvPr/>
        </p:nvSpPr>
        <p:spPr>
          <a:xfrm>
            <a:off x="7847825" y="1555425"/>
            <a:ext cx="762900" cy="183900"/>
          </a:xfrm>
          <a:prstGeom prst="ellipse">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g7d91d80004_0_53"/>
          <p:cNvSpPr/>
          <p:nvPr/>
        </p:nvSpPr>
        <p:spPr>
          <a:xfrm>
            <a:off x="8074050" y="1060525"/>
            <a:ext cx="820200" cy="2829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7d91d80004_0_61"/>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works (1)</a:t>
            </a:r>
            <a:endParaRPr/>
          </a:p>
        </p:txBody>
      </p:sp>
      <p:sp>
        <p:nvSpPr>
          <p:cNvPr id="161" name="Google Shape;161;g7d91d80004_0_61"/>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Tracing-based graph generation approaches</a:t>
            </a:r>
            <a:endParaRPr/>
          </a:p>
          <a:p>
            <a:pPr indent="-342900" lvl="1" marL="914400" rtl="0" algn="l">
              <a:spcBef>
                <a:spcPts val="500"/>
              </a:spcBef>
              <a:spcAft>
                <a:spcPts val="0"/>
              </a:spcAft>
              <a:buSzPts val="1800"/>
              <a:buAutoNum type="alphaLcPeriod"/>
            </a:pPr>
            <a:r>
              <a:rPr lang="en-US"/>
              <a:t>PyTorch’s JIT compiler</a:t>
            </a:r>
            <a:endParaRPr/>
          </a:p>
          <a:p>
            <a:pPr indent="-342900" lvl="1" marL="914400" rtl="0" algn="l">
              <a:spcBef>
                <a:spcPts val="0"/>
              </a:spcBef>
              <a:spcAft>
                <a:spcPts val="0"/>
              </a:spcAft>
              <a:buSzPts val="1800"/>
              <a:buAutoNum type="alphaLcPeriod"/>
            </a:pPr>
            <a:r>
              <a:rPr lang="en-US"/>
              <a:t>MXNet Gluon</a:t>
            </a:r>
            <a:endParaRPr/>
          </a:p>
          <a:p>
            <a:pPr indent="-342900" lvl="1" marL="914400" rtl="0" algn="l">
              <a:spcBef>
                <a:spcPts val="0"/>
              </a:spcBef>
              <a:spcAft>
                <a:spcPts val="0"/>
              </a:spcAft>
              <a:buSzPts val="1800"/>
              <a:buAutoNum type="alphaLcPeriod"/>
            </a:pPr>
            <a:r>
              <a:rPr lang="en-US">
                <a:latin typeface="Courier New"/>
                <a:ea typeface="Courier New"/>
                <a:cs typeface="Courier New"/>
                <a:sym typeface="Courier New"/>
              </a:rPr>
              <a:t>defun</a:t>
            </a:r>
            <a:r>
              <a:rPr lang="en-US"/>
              <a:t> functionality of TensorFlow Eager </a:t>
            </a:r>
            <a:endParaRPr/>
          </a:p>
          <a:p>
            <a:pPr indent="0" lvl="0" marL="0" rtl="0" algn="l">
              <a:spcBef>
                <a:spcPts val="1000"/>
              </a:spcBef>
              <a:spcAft>
                <a:spcPts val="0"/>
              </a:spcAft>
              <a:buNone/>
            </a:pPr>
            <a:r>
              <a:rPr lang="en-US"/>
              <a:t>Features:</a:t>
            </a:r>
            <a:endParaRPr/>
          </a:p>
          <a:p>
            <a:pPr indent="-342900" lvl="0" marL="914400" rtl="0" algn="l">
              <a:spcBef>
                <a:spcPts val="1000"/>
              </a:spcBef>
              <a:spcAft>
                <a:spcPts val="0"/>
              </a:spcAft>
              <a:buSzPts val="1800"/>
              <a:buAutoNum type="arabicPeriod"/>
            </a:pPr>
            <a:r>
              <a:rPr lang="en-US"/>
              <a:t>fail to capture dynamic semantics of the Python interpreter correctly</a:t>
            </a:r>
            <a:endParaRPr/>
          </a:p>
          <a:p>
            <a:pPr indent="-342900" lvl="0" marL="914400" rtl="0" algn="l">
              <a:spcBef>
                <a:spcPts val="0"/>
              </a:spcBef>
              <a:spcAft>
                <a:spcPts val="0"/>
              </a:spcAft>
              <a:buSzPts val="1800"/>
              <a:buAutoNum type="arabicPeriod"/>
            </a:pPr>
            <a:r>
              <a:rPr lang="en-US"/>
              <a:t>currently do not give any feedback about incorrectly-converted control flows to users</a:t>
            </a:r>
            <a:endParaRPr/>
          </a:p>
        </p:txBody>
      </p:sp>
      <p:sp>
        <p:nvSpPr>
          <p:cNvPr id="162" name="Google Shape;162;g7d91d80004_0_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g7d91d80004_0_18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Related works (2)</a:t>
            </a:r>
            <a:endParaRPr/>
          </a:p>
        </p:txBody>
      </p:sp>
      <p:sp>
        <p:nvSpPr>
          <p:cNvPr id="169" name="Google Shape;169;g7d91d80004_0_189"/>
          <p:cNvSpPr txBox="1"/>
          <p:nvPr>
            <p:ph idx="1" type="body"/>
          </p:nvPr>
        </p:nvSpPr>
        <p:spPr>
          <a:xfrm>
            <a:off x="838200" y="1825625"/>
            <a:ext cx="10515600" cy="4351200"/>
          </a:xfrm>
          <a:prstGeom prst="rect">
            <a:avLst/>
          </a:prstGeom>
        </p:spPr>
        <p:txBody>
          <a:bodyPr anchorCtr="0" anchor="ctr" bIns="45700" lIns="91425" spcFirstLastPara="1" rIns="91425" wrap="square" tIns="45700">
            <a:noAutofit/>
          </a:bodyPr>
          <a:lstStyle/>
          <a:p>
            <a:pPr indent="0" lvl="0" marL="0" rtl="0" algn="l">
              <a:spcBef>
                <a:spcPts val="1000"/>
              </a:spcBef>
              <a:spcAft>
                <a:spcPts val="0"/>
              </a:spcAft>
              <a:buNone/>
            </a:pPr>
            <a:r>
              <a:rPr lang="en-US"/>
              <a:t>Approaches for a less-dynamic host language</a:t>
            </a:r>
            <a:endParaRPr/>
          </a:p>
          <a:p>
            <a:pPr indent="-342900" lvl="1" marL="914400" rtl="0" algn="l">
              <a:spcBef>
                <a:spcPts val="500"/>
              </a:spcBef>
              <a:spcAft>
                <a:spcPts val="0"/>
              </a:spcAft>
              <a:buSzPts val="1800"/>
              <a:buAutoNum type="alphaLcPeriod"/>
            </a:pPr>
            <a:r>
              <a:rPr lang="en-US"/>
              <a:t>JAX (limited Python syntax)</a:t>
            </a:r>
            <a:endParaRPr/>
          </a:p>
          <a:p>
            <a:pPr indent="-342900" lvl="1" marL="914400" rtl="0" algn="l">
              <a:spcBef>
                <a:spcPts val="0"/>
              </a:spcBef>
              <a:spcAft>
                <a:spcPts val="0"/>
              </a:spcAft>
              <a:buSzPts val="1800"/>
              <a:buAutoNum type="alphaLcPeriod"/>
            </a:pPr>
            <a:r>
              <a:rPr lang="en-US"/>
              <a:t>S4TF (Swift)</a:t>
            </a:r>
            <a:endParaRPr/>
          </a:p>
          <a:p>
            <a:pPr indent="0" lvl="0" marL="0" rtl="0" algn="l">
              <a:spcBef>
                <a:spcPts val="1000"/>
              </a:spcBef>
              <a:spcAft>
                <a:spcPts val="0"/>
              </a:spcAft>
              <a:buNone/>
            </a:pPr>
            <a:r>
              <a:rPr lang="en-US"/>
              <a:t>Features:</a:t>
            </a:r>
            <a:endParaRPr/>
          </a:p>
          <a:p>
            <a:pPr indent="-342900" lvl="0" marL="914400" rtl="0" algn="l">
              <a:spcBef>
                <a:spcPts val="1000"/>
              </a:spcBef>
              <a:spcAft>
                <a:spcPts val="0"/>
              </a:spcAft>
              <a:buSzPts val="1800"/>
              <a:buAutoNum type="arabicPeriod"/>
            </a:pPr>
            <a:r>
              <a:rPr lang="en-US"/>
              <a:t>lose the merit of supporting Python</a:t>
            </a:r>
            <a:endParaRPr/>
          </a:p>
        </p:txBody>
      </p:sp>
      <p:sp>
        <p:nvSpPr>
          <p:cNvPr id="170" name="Google Shape;170;g7d91d80004_0_18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2015-12-27T15:42:19Z</dcterms:created>
  <dc:creator>Mosharaf Chowdhury</dc:creator>
</cp:coreProperties>
</file>